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754"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7" name="Shape 167"/>
          <p:cNvSpPr>
            <a:spLocks noGrp="1" noRot="1" noChangeAspect="1"/>
          </p:cNvSpPr>
          <p:nvPr>
            <p:ph type="sldImg"/>
          </p:nvPr>
        </p:nvSpPr>
        <p:spPr>
          <a:xfrm>
            <a:off x="1143000" y="685800"/>
            <a:ext cx="4572000" cy="3429000"/>
          </a:xfrm>
          <a:prstGeom prst="rect">
            <a:avLst/>
          </a:prstGeom>
        </p:spPr>
        <p:txBody>
          <a:bodyPr/>
          <a:lstStyle/>
          <a:p>
            <a:endParaRPr/>
          </a:p>
        </p:txBody>
      </p:sp>
      <p:sp>
        <p:nvSpPr>
          <p:cNvPr id="168" name="Shape 16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Bowl of salad with fried rice, boiled eggs and chopsticks"/>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Bowl with salmon cakes, salad and houmous "/>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Bowl of pappardelle pasta with parsley butter, roasted hazelnuts and shaved parmesan chees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bowl of salad with fried rice, boiled eggs and chopsticks"/>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p:bg>
      <p:bgPr>
        <a:solidFill>
          <a:srgbClr val="FFF5F4"/>
        </a:solidFill>
        <a:effectLst/>
      </p:bgPr>
    </p:bg>
    <p:spTree>
      <p:nvGrpSpPr>
        <p:cNvPr id="1" name=""/>
        <p:cNvGrpSpPr/>
        <p:nvPr/>
      </p:nvGrpSpPr>
      <p:grpSpPr>
        <a:xfrm>
          <a:off x="0" y="0"/>
          <a:ext cx="0" cy="0"/>
          <a:chOff x="0" y="0"/>
          <a:chExt cx="0" cy="0"/>
        </a:xfrm>
      </p:grpSpPr>
      <p:sp>
        <p:nvSpPr>
          <p:cNvPr id="149" name="By Georgia Vine (She/Hers)"/>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50" name="Ableism in Occupational Therapy Practice"/>
          <p:cNvSpPr txBox="1"/>
          <p:nvPr/>
        </p:nvSpPr>
        <p:spPr>
          <a:xfrm>
            <a:off x="1192165" y="4607168"/>
            <a:ext cx="22583566" cy="32906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a:lnSpc>
                <a:spcPct val="80000"/>
              </a:lnSpc>
              <a:defRPr sz="11600" b="1" spc="-232">
                <a:solidFill>
                  <a:srgbClr val="000000"/>
                </a:solidFill>
              </a:defRPr>
            </a:lvl1pPr>
          </a:lstStyle>
          <a:p>
            <a:r>
              <a:t>Ableism in Occupational Therapy Practice </a:t>
            </a:r>
          </a:p>
        </p:txBody>
      </p:sp>
      <p:sp>
        <p:nvSpPr>
          <p:cNvPr id="1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mp; Bullets">
    <p:bg>
      <p:bgPr>
        <a:solidFill>
          <a:srgbClr val="F4EFF1"/>
        </a:solidFill>
        <a:effectLst/>
      </p:bgPr>
    </p:bg>
    <p:spTree>
      <p:nvGrpSpPr>
        <p:cNvPr id="1" name=""/>
        <p:cNvGrpSpPr/>
        <p:nvPr/>
      </p:nvGrpSpPr>
      <p:grpSpPr>
        <a:xfrm>
          <a:off x="0" y="0"/>
          <a:ext cx="0" cy="0"/>
          <a:chOff x="0" y="0"/>
          <a:chExt cx="0" cy="0"/>
        </a:xfrm>
      </p:grpSpPr>
      <p:sp>
        <p:nvSpPr>
          <p:cNvPr id="158" name="Slide Title"/>
          <p:cNvSpPr txBox="1">
            <a:spLocks noGrp="1"/>
          </p:cNvSpPr>
          <p:nvPr>
            <p:ph type="title" hasCustomPrompt="1"/>
          </p:nvPr>
        </p:nvSpPr>
        <p:spPr>
          <a:prstGeom prst="rect">
            <a:avLst/>
          </a:prstGeom>
        </p:spPr>
        <p:txBody>
          <a:bodyPr/>
          <a:lstStyle/>
          <a:p>
            <a:r>
              <a:t>Slide Title</a:t>
            </a:r>
          </a:p>
        </p:txBody>
      </p:sp>
      <p:sp>
        <p:nvSpPr>
          <p:cNvPr id="159"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160"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1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oumous"/>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8" Type="http://schemas.openxmlformats.org/officeDocument/2006/relationships/hyperlink" Target="https://www.ucu.org.uk/media/11222/Everyday-Ableism/pdf/Everyday_Ableism.pdf" TargetMode="External"/><Relationship Id="rId3" Type="http://schemas.openxmlformats.org/officeDocument/2006/relationships/image" Target="../media/image2.png"/><Relationship Id="rId7" Type="http://schemas.openxmlformats.org/officeDocument/2006/relationships/hyperlink" Target="https://www.scope.org.uk/about-us/disablism/" TargetMode="External"/><Relationship Id="rId2" Type="http://schemas.openxmlformats.org/officeDocument/2006/relationships/image" Target="../media/image1.png"/><Relationship Id="rId1" Type="http://schemas.openxmlformats.org/officeDocument/2006/relationships/slideLayout" Target="../slideLayouts/slideLayout17.xml"/><Relationship Id="rId6" Type="http://schemas.openxmlformats.org/officeDocument/2006/relationships/hyperlink" Target="https://cripstory.wordpress.com/2017/07/06/the-other-side-of-ableism/" TargetMode="External"/><Relationship Id="rId5" Type="http://schemas.openxmlformats.org/officeDocument/2006/relationships/hyperlink" Target="https://caot.ca/client/product2/908/item.html" TargetMode="External"/><Relationship Id="rId4" Type="http://schemas.openxmlformats.org/officeDocument/2006/relationships/hyperlink" Target="https://doi.org/10.1057/9780230245181_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3F6"/>
        </a:solidFill>
        <a:effectLst/>
      </p:bgPr>
    </p:bg>
    <p:spTree>
      <p:nvGrpSpPr>
        <p:cNvPr id="1" name=""/>
        <p:cNvGrpSpPr/>
        <p:nvPr/>
      </p:nvGrpSpPr>
      <p:grpSpPr>
        <a:xfrm>
          <a:off x="0" y="0"/>
          <a:ext cx="0" cy="0"/>
          <a:chOff x="0" y="0"/>
          <a:chExt cx="0" cy="0"/>
        </a:xfrm>
      </p:grpSpPr>
      <p:sp>
        <p:nvSpPr>
          <p:cNvPr id="170" name="By Georgia Vine (She/Hers) - BSc Hons Occupational Therapy Graduate 2021"/>
          <p:cNvSpPr txBox="1">
            <a:spLocks noGrp="1"/>
          </p:cNvSpPr>
          <p:nvPr>
            <p:ph type="body" idx="21"/>
          </p:nvPr>
        </p:nvSpPr>
        <p:spPr>
          <a:prstGeom prst="rect">
            <a:avLst/>
          </a:prstGeom>
        </p:spPr>
        <p:txBody>
          <a:bodyPr/>
          <a:lstStyle/>
          <a:p>
            <a:r>
              <a:t>By Georgia Vine (She/Hers) - BSc Hons Occupational Therapy Graduate 2021 </a:t>
            </a:r>
          </a:p>
        </p:txBody>
      </p:sp>
      <p:pic>
        <p:nvPicPr>
          <p:cNvPr id="171" name="Image" descr="Image"/>
          <p:cNvPicPr>
            <a:picLocks noChangeAspect="1"/>
          </p:cNvPicPr>
          <p:nvPr/>
        </p:nvPicPr>
        <p:blipFill>
          <a:blip r:embed="rId2"/>
          <a:stretch>
            <a:fillRect/>
          </a:stretch>
        </p:blipFill>
        <p:spPr>
          <a:xfrm>
            <a:off x="-63500" y="12788074"/>
            <a:ext cx="24511000" cy="966853"/>
          </a:xfrm>
          <a:prstGeom prst="rect">
            <a:avLst/>
          </a:prstGeom>
          <a:ln w="12700">
            <a:miter lim="400000"/>
          </a:ln>
        </p:spPr>
      </p:pic>
      <p:pic>
        <p:nvPicPr>
          <p:cNvPr id="172" name="Image" descr="Image"/>
          <p:cNvPicPr>
            <a:picLocks noChangeAspect="1"/>
          </p:cNvPicPr>
          <p:nvPr/>
        </p:nvPicPr>
        <p:blipFill>
          <a:blip r:embed="rId3"/>
          <a:stretch>
            <a:fillRect/>
          </a:stretch>
        </p:blipFill>
        <p:spPr>
          <a:xfrm>
            <a:off x="-57150" y="-57150"/>
            <a:ext cx="419100" cy="6896101"/>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What is Ableism?"/>
          <p:cNvSpPr txBox="1">
            <a:spLocks noGrp="1"/>
          </p:cNvSpPr>
          <p:nvPr>
            <p:ph type="title"/>
          </p:nvPr>
        </p:nvSpPr>
        <p:spPr>
          <a:xfrm>
            <a:off x="991906" y="527329"/>
            <a:ext cx="21971001" cy="1433164"/>
          </a:xfrm>
          <a:prstGeom prst="rect">
            <a:avLst/>
          </a:prstGeom>
        </p:spPr>
        <p:txBody>
          <a:bodyPr/>
          <a:lstStyle/>
          <a:p>
            <a:r>
              <a:t>What is Ableism? </a:t>
            </a:r>
          </a:p>
        </p:txBody>
      </p:sp>
      <p:sp>
        <p:nvSpPr>
          <p:cNvPr id="175" name="“Ableism is discrimination in favour of non-disabled people.” (Scope n.d.)…"/>
          <p:cNvSpPr txBox="1">
            <a:spLocks noGrp="1"/>
          </p:cNvSpPr>
          <p:nvPr>
            <p:ph type="body" sz="quarter" idx="1"/>
          </p:nvPr>
        </p:nvSpPr>
        <p:spPr>
          <a:xfrm>
            <a:off x="533174" y="2717811"/>
            <a:ext cx="22888464" cy="2477605"/>
          </a:xfrm>
          <a:prstGeom prst="rect">
            <a:avLst/>
          </a:prstGeom>
        </p:spPr>
        <p:txBody>
          <a:bodyPr/>
          <a:lstStyle/>
          <a:p>
            <a:pPr marL="0" indent="0" defTabSz="370331">
              <a:lnSpc>
                <a:spcPct val="100000"/>
              </a:lnSpc>
              <a:spcBef>
                <a:spcPts val="0"/>
              </a:spcBef>
              <a:buSzTx/>
              <a:buNone/>
              <a:defRPr sz="3968"/>
            </a:pPr>
            <a:r>
              <a:t>“</a:t>
            </a:r>
            <a:r>
              <a:rPr i="1"/>
              <a:t>Ableism is discrimination in favour of non-disabled people.”</a:t>
            </a:r>
            <a:r>
              <a:t> (Scope n.d.) </a:t>
            </a:r>
          </a:p>
          <a:p>
            <a:pPr marL="0" indent="0" defTabSz="370331">
              <a:lnSpc>
                <a:spcPct val="100000"/>
              </a:lnSpc>
              <a:spcBef>
                <a:spcPts val="0"/>
              </a:spcBef>
              <a:buSzTx/>
              <a:buNone/>
              <a:defRPr sz="3968" i="1"/>
            </a:pPr>
            <a:endParaRPr/>
          </a:p>
          <a:p>
            <a:pPr marL="0" indent="0" defTabSz="370331">
              <a:lnSpc>
                <a:spcPct val="100000"/>
              </a:lnSpc>
              <a:spcBef>
                <a:spcPts val="0"/>
              </a:spcBef>
              <a:buSzTx/>
              <a:buNone/>
              <a:defRPr sz="3968"/>
            </a:pPr>
            <a:r>
              <a:rPr i="1"/>
              <a:t>“The term disablism refers to the ways in which people with impairments are disabled and disadvantaged by ableism’s inequitable social structures and unjust practices.”</a:t>
            </a:r>
            <a:r>
              <a:t> (Hammell, 2020)</a:t>
            </a:r>
          </a:p>
        </p:txBody>
      </p:sp>
      <p:pic>
        <p:nvPicPr>
          <p:cNvPr id="176" name="A animation of someone in a wheelchair. A pale green background with white and orange thought bubbles reading “I will never get a job” “I’m not good enough” “I’m broken and need to be fixed’” and “I’m asking for too much”. The top of the image is brown w" descr="A animation of someone in a wheelchair. A pale green background with white and orange thought bubbles reading “I will never get a job” “I’m not good enough” “I’m broken and need to be fixed’” and “I’m asking for too much”. The top of the image is brown with ‘Internalized Ableism” written in white."/>
          <p:cNvPicPr>
            <a:picLocks noChangeAspect="1"/>
          </p:cNvPicPr>
          <p:nvPr/>
        </p:nvPicPr>
        <p:blipFill>
          <a:blip r:embed="rId2"/>
          <a:stretch>
            <a:fillRect/>
          </a:stretch>
        </p:blipFill>
        <p:spPr>
          <a:xfrm>
            <a:off x="16171008" y="5498146"/>
            <a:ext cx="7675635" cy="5756727"/>
          </a:xfrm>
          <a:prstGeom prst="rect">
            <a:avLst/>
          </a:prstGeom>
          <a:ln w="25400">
            <a:solidFill>
              <a:srgbClr val="000000"/>
            </a:solidFill>
            <a:miter lim="400000"/>
          </a:ln>
        </p:spPr>
      </p:pic>
      <p:sp>
        <p:nvSpPr>
          <p:cNvPr id="177" name="Ableism results in internalised ableism……"/>
          <p:cNvSpPr txBox="1"/>
          <p:nvPr/>
        </p:nvSpPr>
        <p:spPr>
          <a:xfrm>
            <a:off x="606359" y="5293582"/>
            <a:ext cx="15307541" cy="73963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algn="l" defTabSz="397763">
              <a:defRPr sz="4263" b="1">
                <a:solidFill>
                  <a:srgbClr val="000000"/>
                </a:solidFill>
              </a:defRPr>
            </a:pPr>
            <a:r>
              <a:t>Ableism results in internalised ableism… </a:t>
            </a:r>
          </a:p>
          <a:p>
            <a:pPr algn="l" defTabSz="397763">
              <a:defRPr sz="4263" i="1">
                <a:solidFill>
                  <a:srgbClr val="000000"/>
                </a:solidFill>
              </a:defRPr>
            </a:pPr>
            <a:r>
              <a:t>“Internalized oppression is not the cause of our mistreatment; it is the result of our mistreatment. It would not exist without the real external oppression that forms the social climate in which we exist. Once oppression has been internalized, little force is needed to keep us submissive. We harbour inside ourselves the pain and the memories, the fears and the confusions, the negative self-images and the low expectations, turning them into weapons with which to re-injure ourselves, </a:t>
            </a:r>
            <a:br/>
            <a:r>
              <a:t>every day of our lives.”  </a:t>
            </a:r>
            <a:r>
              <a:rPr i="0"/>
              <a:t>(Marks 1999)</a:t>
            </a:r>
          </a:p>
        </p:txBody>
      </p:sp>
      <p:sp>
        <p:nvSpPr>
          <p:cNvPr id="178" name="Source: (Palacios 2017)"/>
          <p:cNvSpPr txBox="1"/>
          <p:nvPr/>
        </p:nvSpPr>
        <p:spPr>
          <a:xfrm>
            <a:off x="16137963" y="11326436"/>
            <a:ext cx="4639743" cy="5851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3300">
                <a:solidFill>
                  <a:srgbClr val="0E0E0E"/>
                </a:solidFill>
              </a:defRPr>
            </a:lvl1pPr>
          </a:lstStyle>
          <a:p>
            <a:r>
              <a:t>Source: (Palacios 2017) </a:t>
            </a:r>
          </a:p>
        </p:txBody>
      </p:sp>
      <p:pic>
        <p:nvPicPr>
          <p:cNvPr id="179" name="Image" descr="Image"/>
          <p:cNvPicPr>
            <a:picLocks noChangeAspect="1"/>
          </p:cNvPicPr>
          <p:nvPr/>
        </p:nvPicPr>
        <p:blipFill>
          <a:blip r:embed="rId3"/>
          <a:stretch>
            <a:fillRect/>
          </a:stretch>
        </p:blipFill>
        <p:spPr>
          <a:xfrm>
            <a:off x="-63500" y="12788074"/>
            <a:ext cx="24511000" cy="966853"/>
          </a:xfrm>
          <a:prstGeom prst="rect">
            <a:avLst/>
          </a:prstGeom>
          <a:ln w="12700">
            <a:miter lim="400000"/>
          </a:ln>
        </p:spPr>
      </p:pic>
      <p:pic>
        <p:nvPicPr>
          <p:cNvPr id="180" name="Image" descr="Image"/>
          <p:cNvPicPr>
            <a:picLocks noChangeAspect="1"/>
          </p:cNvPicPr>
          <p:nvPr/>
        </p:nvPicPr>
        <p:blipFill>
          <a:blip r:embed="rId4"/>
          <a:stretch>
            <a:fillRect/>
          </a:stretch>
        </p:blipFill>
        <p:spPr>
          <a:xfrm>
            <a:off x="-57150" y="-57150"/>
            <a:ext cx="419100" cy="6896101"/>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he Effects of Ableism Within Occupational Therapy Practice"/>
          <p:cNvSpPr txBox="1">
            <a:spLocks noGrp="1"/>
          </p:cNvSpPr>
          <p:nvPr>
            <p:ph type="title"/>
          </p:nvPr>
        </p:nvSpPr>
        <p:spPr>
          <a:xfrm>
            <a:off x="991906" y="527329"/>
            <a:ext cx="21971001" cy="1433164"/>
          </a:xfrm>
          <a:prstGeom prst="rect">
            <a:avLst/>
          </a:prstGeom>
        </p:spPr>
        <p:txBody>
          <a:bodyPr/>
          <a:lstStyle>
            <a:lvl1pPr defTabSz="1755604">
              <a:defRPr sz="6120" spc="-122"/>
            </a:lvl1pPr>
          </a:lstStyle>
          <a:p>
            <a:r>
              <a:t>The Effects of Ableism Within Occupational Therapy Practice  </a:t>
            </a:r>
          </a:p>
        </p:txBody>
      </p:sp>
      <p:sp>
        <p:nvSpPr>
          <p:cNvPr id="183" name="●Accessibility when attending training/conferences.…"/>
          <p:cNvSpPr txBox="1">
            <a:spLocks noGrp="1"/>
          </p:cNvSpPr>
          <p:nvPr>
            <p:ph type="body" idx="1"/>
          </p:nvPr>
        </p:nvSpPr>
        <p:spPr>
          <a:xfrm>
            <a:off x="495083" y="1692923"/>
            <a:ext cx="24019065" cy="11028312"/>
          </a:xfrm>
          <a:prstGeom prst="rect">
            <a:avLst/>
          </a:prstGeom>
        </p:spPr>
        <p:txBody>
          <a:bodyPr/>
          <a:lstStyle/>
          <a:p>
            <a:pPr marL="0" indent="0" defTabSz="397763">
              <a:lnSpc>
                <a:spcPct val="100000"/>
              </a:lnSpc>
              <a:spcBef>
                <a:spcPts val="0"/>
              </a:spcBef>
              <a:buSzTx/>
              <a:buNone/>
              <a:defRPr sz="4785">
                <a:latin typeface="Arial"/>
                <a:ea typeface="Arial"/>
                <a:cs typeface="Arial"/>
                <a:sym typeface="Arial"/>
              </a:defRPr>
            </a:pPr>
            <a:r>
              <a:t>●Accessibility when attending training/conferences.</a:t>
            </a:r>
          </a:p>
          <a:p>
            <a:pPr marL="0" indent="0" defTabSz="397763">
              <a:lnSpc>
                <a:spcPct val="100000"/>
              </a:lnSpc>
              <a:spcBef>
                <a:spcPts val="0"/>
              </a:spcBef>
              <a:buSzTx/>
              <a:buNone/>
              <a:defRPr sz="4785">
                <a:latin typeface="Arial"/>
                <a:ea typeface="Arial"/>
                <a:cs typeface="Arial"/>
                <a:sym typeface="Arial"/>
              </a:defRPr>
            </a:pP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r>
              <a:t>●Lack of part time roles.</a:t>
            </a:r>
          </a:p>
          <a:p>
            <a:pPr marL="0" indent="0" defTabSz="397763">
              <a:lnSpc>
                <a:spcPct val="100000"/>
              </a:lnSpc>
              <a:spcBef>
                <a:spcPts val="0"/>
              </a:spcBef>
              <a:buSzTx/>
              <a:buNone/>
              <a:defRPr sz="4785">
                <a:latin typeface="Arial"/>
                <a:ea typeface="Arial"/>
                <a:cs typeface="Arial"/>
                <a:sym typeface="Arial"/>
              </a:defRPr>
            </a:pP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r>
              <a:t>●Lack of virtual and remote roles.</a:t>
            </a:r>
          </a:p>
          <a:p>
            <a:pPr marL="0" indent="0" defTabSz="397763">
              <a:lnSpc>
                <a:spcPct val="100000"/>
              </a:lnSpc>
              <a:spcBef>
                <a:spcPts val="0"/>
              </a:spcBef>
              <a:buSzTx/>
              <a:buNone/>
              <a:defRPr sz="4785">
                <a:latin typeface="Arial"/>
                <a:ea typeface="Arial"/>
                <a:cs typeface="Arial"/>
                <a:sym typeface="Arial"/>
              </a:defRPr>
            </a:pP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r>
              <a:t>●The fight for access to reasonable adjustments.</a:t>
            </a: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r>
              <a:t>●Reduction in leadership and research opportunities which results in lower income.</a:t>
            </a: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r>
              <a:t>●Little research on the impact of ableism in the profession.</a:t>
            </a:r>
          </a:p>
          <a:p>
            <a:pPr marL="0" indent="0" defTabSz="397763">
              <a:lnSpc>
                <a:spcPct val="100000"/>
              </a:lnSpc>
              <a:spcBef>
                <a:spcPts val="0"/>
              </a:spcBef>
              <a:buSzTx/>
              <a:buNone/>
              <a:defRPr sz="4785">
                <a:latin typeface="Arial"/>
                <a:ea typeface="Arial"/>
                <a:cs typeface="Arial"/>
                <a:sym typeface="Arial"/>
              </a:defRPr>
            </a:pP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r>
              <a:t>●Risk of delivering poor practice if we do not address this ableism</a:t>
            </a:r>
          </a:p>
          <a:p>
            <a:pPr marL="0" indent="0" defTabSz="397763">
              <a:lnSpc>
                <a:spcPct val="100000"/>
              </a:lnSpc>
              <a:spcBef>
                <a:spcPts val="0"/>
              </a:spcBef>
              <a:buSzTx/>
              <a:buNone/>
              <a:defRPr sz="4785">
                <a:latin typeface="Arial"/>
                <a:ea typeface="Arial"/>
                <a:cs typeface="Arial"/>
                <a:sym typeface="Arial"/>
              </a:defRPr>
            </a:pPr>
            <a:endParaRPr>
              <a:latin typeface="Times Roman"/>
              <a:ea typeface="Times Roman"/>
              <a:cs typeface="Times Roman"/>
              <a:sym typeface="Times Roman"/>
            </a:endParaRPr>
          </a:p>
          <a:p>
            <a:pPr marL="0" indent="0" defTabSz="397763">
              <a:lnSpc>
                <a:spcPct val="100000"/>
              </a:lnSpc>
              <a:spcBef>
                <a:spcPts val="0"/>
              </a:spcBef>
              <a:buSzTx/>
              <a:buNone/>
              <a:defRPr sz="4785">
                <a:latin typeface="Arial"/>
                <a:ea typeface="Arial"/>
                <a:cs typeface="Arial"/>
                <a:sym typeface="Arial"/>
              </a:defRPr>
            </a:pPr>
            <a:r>
              <a:t>●We do this whilst recognising intersectionality. WE ARE STRONGER TOGETHER</a:t>
            </a:r>
            <a:endParaRPr sz="1044">
              <a:latin typeface="Times Roman"/>
              <a:ea typeface="Times Roman"/>
              <a:cs typeface="Times Roman"/>
              <a:sym typeface="Times Roman"/>
            </a:endParaRPr>
          </a:p>
        </p:txBody>
      </p:sp>
      <p:pic>
        <p:nvPicPr>
          <p:cNvPr id="184" name="Image" descr="Image"/>
          <p:cNvPicPr>
            <a:picLocks noChangeAspect="1"/>
          </p:cNvPicPr>
          <p:nvPr/>
        </p:nvPicPr>
        <p:blipFill>
          <a:blip r:embed="rId2"/>
          <a:stretch>
            <a:fillRect/>
          </a:stretch>
        </p:blipFill>
        <p:spPr>
          <a:xfrm>
            <a:off x="-63500" y="12788074"/>
            <a:ext cx="24511000" cy="966853"/>
          </a:xfrm>
          <a:prstGeom prst="rect">
            <a:avLst/>
          </a:prstGeom>
          <a:ln w="12700">
            <a:miter lim="400000"/>
          </a:ln>
        </p:spPr>
      </p:pic>
      <p:pic>
        <p:nvPicPr>
          <p:cNvPr id="185" name="Image" descr="Image"/>
          <p:cNvPicPr>
            <a:picLocks noChangeAspect="1"/>
          </p:cNvPicPr>
          <p:nvPr/>
        </p:nvPicPr>
        <p:blipFill>
          <a:blip r:embed="rId3"/>
          <a:stretch>
            <a:fillRect/>
          </a:stretch>
        </p:blipFill>
        <p:spPr>
          <a:xfrm>
            <a:off x="-57150" y="-57150"/>
            <a:ext cx="419100" cy="6896101"/>
          </a:xfrm>
          <a:prstGeom prst="rect">
            <a:avLst/>
          </a:prstGeom>
          <a:ln w="12700">
            <a:miter lim="400000"/>
          </a:ln>
        </p:spPr>
      </p:pic>
      <p:sp>
        <p:nvSpPr>
          <p:cNvPr id="186" name="Text"/>
          <p:cNvSpPr txBox="1"/>
          <p:nvPr/>
        </p:nvSpPr>
        <p:spPr>
          <a:xfrm>
            <a:off x="12115800" y="6718300"/>
            <a:ext cx="152400" cy="279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defTabSz="457200">
              <a:defRPr sz="1200">
                <a:solidFill>
                  <a:srgbClr val="000000"/>
                </a:solidFill>
                <a:latin typeface="Times Roman"/>
                <a:ea typeface="Times Roman"/>
                <a:cs typeface="Times Roman"/>
                <a:sym typeface="Times Roman"/>
              </a:defRPr>
            </a:lvl1pPr>
          </a:lstStyle>
          <a:p>
            <a:r>
              <a:t>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How You and Your Region Can Challenge Ableism"/>
          <p:cNvSpPr txBox="1">
            <a:spLocks noGrp="1"/>
          </p:cNvSpPr>
          <p:nvPr>
            <p:ph type="title"/>
          </p:nvPr>
        </p:nvSpPr>
        <p:spPr>
          <a:xfrm>
            <a:off x="1206500" y="192921"/>
            <a:ext cx="21971000" cy="1433164"/>
          </a:xfrm>
          <a:prstGeom prst="rect">
            <a:avLst/>
          </a:prstGeom>
        </p:spPr>
        <p:txBody>
          <a:bodyPr/>
          <a:lstStyle>
            <a:lvl1pPr defTabSz="2121354">
              <a:defRPr sz="7394" spc="-147"/>
            </a:lvl1pPr>
          </a:lstStyle>
          <a:p>
            <a:r>
              <a:t> How You and Your Region Can Challenge Ableism</a:t>
            </a:r>
          </a:p>
        </p:txBody>
      </p:sp>
      <p:sp>
        <p:nvSpPr>
          <p:cNvPr id="189" name="● Challenge ableism in the workplace.…"/>
          <p:cNvSpPr txBox="1">
            <a:spLocks noGrp="1"/>
          </p:cNvSpPr>
          <p:nvPr>
            <p:ph type="body" idx="1"/>
          </p:nvPr>
        </p:nvSpPr>
        <p:spPr>
          <a:xfrm>
            <a:off x="567225" y="1692923"/>
            <a:ext cx="24019065" cy="11028312"/>
          </a:xfrm>
          <a:prstGeom prst="rect">
            <a:avLst/>
          </a:prstGeom>
        </p:spPr>
        <p:txBody>
          <a:bodyPr/>
          <a:lstStyle/>
          <a:p>
            <a:pPr marL="0" indent="0" defTabSz="443484">
              <a:lnSpc>
                <a:spcPct val="100000"/>
              </a:lnSpc>
              <a:spcBef>
                <a:spcPts val="0"/>
              </a:spcBef>
              <a:buSzTx/>
              <a:buNone/>
              <a:defRPr sz="5335">
                <a:latin typeface="Arial"/>
                <a:ea typeface="Arial"/>
                <a:cs typeface="Arial"/>
                <a:sym typeface="Arial"/>
              </a:defRPr>
            </a:pPr>
            <a:r>
              <a:t>● Challenge ableism in the workplace.</a:t>
            </a:r>
          </a:p>
          <a:p>
            <a:pPr marL="0" indent="0" defTabSz="443484">
              <a:lnSpc>
                <a:spcPct val="100000"/>
              </a:lnSpc>
              <a:spcBef>
                <a:spcPts val="0"/>
              </a:spcBef>
              <a:buSzTx/>
              <a:buNone/>
              <a:defRPr sz="5335">
                <a:latin typeface="Arial"/>
                <a:ea typeface="Arial"/>
                <a:cs typeface="Arial"/>
                <a:sym typeface="Arial"/>
              </a:defRPr>
            </a:pPr>
            <a:endParaRPr/>
          </a:p>
          <a:p>
            <a:pPr marL="677545" indent="-677545" defTabSz="443484">
              <a:lnSpc>
                <a:spcPct val="100000"/>
              </a:lnSpc>
              <a:spcBef>
                <a:spcPts val="0"/>
              </a:spcBef>
              <a:defRPr sz="5335">
                <a:latin typeface="Arial"/>
                <a:ea typeface="Arial"/>
                <a:cs typeface="Arial"/>
                <a:sym typeface="Arial"/>
              </a:defRPr>
            </a:pPr>
            <a:r>
              <a:t>Find out what level of disability confident employer your workplace is and ask them why? If this isn’t the highest level then why?</a:t>
            </a:r>
          </a:p>
          <a:p>
            <a:pPr marL="677545" indent="-677545" defTabSz="443484">
              <a:lnSpc>
                <a:spcPct val="100000"/>
              </a:lnSpc>
              <a:spcBef>
                <a:spcPts val="0"/>
              </a:spcBef>
              <a:defRPr sz="5335">
                <a:latin typeface="Arial"/>
                <a:ea typeface="Arial"/>
                <a:cs typeface="Arial"/>
                <a:sym typeface="Arial"/>
              </a:defRPr>
            </a:pPr>
            <a:endParaRPr/>
          </a:p>
          <a:p>
            <a:pPr marL="677545" indent="-677545" defTabSz="443484">
              <a:lnSpc>
                <a:spcPct val="100000"/>
              </a:lnSpc>
              <a:spcBef>
                <a:spcPts val="0"/>
              </a:spcBef>
              <a:defRPr sz="5335">
                <a:latin typeface="Arial"/>
                <a:ea typeface="Arial"/>
                <a:cs typeface="Arial"/>
                <a:sym typeface="Arial"/>
              </a:defRPr>
            </a:pPr>
            <a:r>
              <a:t>Get involved with AbleOTUK.</a:t>
            </a:r>
          </a:p>
          <a:p>
            <a:pPr marL="677545" indent="-677545" defTabSz="443484">
              <a:lnSpc>
                <a:spcPct val="100000"/>
              </a:lnSpc>
              <a:spcBef>
                <a:spcPts val="0"/>
              </a:spcBef>
              <a:defRPr sz="5335">
                <a:latin typeface="Arial"/>
                <a:ea typeface="Arial"/>
                <a:cs typeface="Arial"/>
                <a:sym typeface="Arial"/>
              </a:defRPr>
            </a:pPr>
            <a:endParaRPr/>
          </a:p>
          <a:p>
            <a:pPr marL="677545" indent="-677545" defTabSz="443484">
              <a:lnSpc>
                <a:spcPct val="100000"/>
              </a:lnSpc>
              <a:spcBef>
                <a:spcPts val="0"/>
              </a:spcBef>
              <a:defRPr sz="5335">
                <a:latin typeface="Arial"/>
                <a:ea typeface="Arial"/>
                <a:cs typeface="Arial"/>
                <a:sym typeface="Arial"/>
              </a:defRPr>
            </a:pPr>
            <a:r>
              <a:t>Think critically about the points raised in this presentation and see if you can make small changes. </a:t>
            </a:r>
          </a:p>
          <a:p>
            <a:pPr marL="677545" indent="-677545" defTabSz="443484">
              <a:lnSpc>
                <a:spcPct val="100000"/>
              </a:lnSpc>
              <a:spcBef>
                <a:spcPts val="0"/>
              </a:spcBef>
              <a:defRPr sz="5335">
                <a:latin typeface="Arial"/>
                <a:ea typeface="Arial"/>
                <a:cs typeface="Arial"/>
                <a:sym typeface="Arial"/>
              </a:defRPr>
            </a:pPr>
            <a:endParaRPr/>
          </a:p>
          <a:p>
            <a:pPr marL="677545" indent="-677545" defTabSz="443484">
              <a:lnSpc>
                <a:spcPct val="100000"/>
              </a:lnSpc>
              <a:spcBef>
                <a:spcPts val="0"/>
              </a:spcBef>
              <a:defRPr sz="5335">
                <a:latin typeface="Arial"/>
                <a:ea typeface="Arial"/>
                <a:cs typeface="Arial"/>
                <a:sym typeface="Arial"/>
              </a:defRPr>
            </a:pPr>
            <a:r>
              <a:t>Create a safe space for you disabled colleagues and services uses to have these conversations.</a:t>
            </a:r>
          </a:p>
          <a:p>
            <a:pPr marL="677545" indent="-677545" defTabSz="443484">
              <a:lnSpc>
                <a:spcPct val="100000"/>
              </a:lnSpc>
              <a:spcBef>
                <a:spcPts val="0"/>
              </a:spcBef>
              <a:defRPr sz="5335">
                <a:latin typeface="Arial"/>
                <a:ea typeface="Arial"/>
                <a:cs typeface="Arial"/>
                <a:sym typeface="Arial"/>
              </a:defRPr>
            </a:pPr>
            <a:endParaRPr/>
          </a:p>
          <a:p>
            <a:pPr marL="677545" indent="-677545" defTabSz="443484">
              <a:lnSpc>
                <a:spcPct val="100000"/>
              </a:lnSpc>
              <a:spcBef>
                <a:spcPts val="0"/>
              </a:spcBef>
              <a:defRPr sz="5335">
                <a:latin typeface="Arial"/>
                <a:ea typeface="Arial"/>
                <a:cs typeface="Arial"/>
                <a:sym typeface="Arial"/>
              </a:defRPr>
            </a:pPr>
            <a:r>
              <a:t>Get comfortable using language such as ableism. </a:t>
            </a:r>
          </a:p>
        </p:txBody>
      </p:sp>
      <p:pic>
        <p:nvPicPr>
          <p:cNvPr id="190" name="Image" descr="Image"/>
          <p:cNvPicPr>
            <a:picLocks noChangeAspect="1"/>
          </p:cNvPicPr>
          <p:nvPr/>
        </p:nvPicPr>
        <p:blipFill>
          <a:blip r:embed="rId2"/>
          <a:stretch>
            <a:fillRect/>
          </a:stretch>
        </p:blipFill>
        <p:spPr>
          <a:xfrm>
            <a:off x="-63500" y="12788074"/>
            <a:ext cx="24511000" cy="966853"/>
          </a:xfrm>
          <a:prstGeom prst="rect">
            <a:avLst/>
          </a:prstGeom>
          <a:ln w="12700">
            <a:miter lim="400000"/>
          </a:ln>
        </p:spPr>
      </p:pic>
      <p:pic>
        <p:nvPicPr>
          <p:cNvPr id="191" name="Image" descr="Image"/>
          <p:cNvPicPr>
            <a:picLocks noChangeAspect="1"/>
          </p:cNvPicPr>
          <p:nvPr/>
        </p:nvPicPr>
        <p:blipFill>
          <a:blip r:embed="rId3"/>
          <a:stretch>
            <a:fillRect/>
          </a:stretch>
        </p:blipFill>
        <p:spPr>
          <a:xfrm>
            <a:off x="-57150" y="-57150"/>
            <a:ext cx="419100" cy="6896101"/>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Everyday Ableism"/>
          <p:cNvSpPr txBox="1">
            <a:spLocks noGrp="1"/>
          </p:cNvSpPr>
          <p:nvPr>
            <p:ph type="title"/>
          </p:nvPr>
        </p:nvSpPr>
        <p:spPr>
          <a:xfrm>
            <a:off x="991906" y="527329"/>
            <a:ext cx="21971001" cy="1433164"/>
          </a:xfrm>
          <a:prstGeom prst="rect">
            <a:avLst/>
          </a:prstGeom>
        </p:spPr>
        <p:txBody>
          <a:bodyPr/>
          <a:lstStyle/>
          <a:p>
            <a:r>
              <a:t>Everyday Ableism </a:t>
            </a:r>
          </a:p>
        </p:txBody>
      </p:sp>
      <p:sp>
        <p:nvSpPr>
          <p:cNvPr id="194" name="Asking someone what’s wrong with them.…"/>
          <p:cNvSpPr txBox="1">
            <a:spLocks noGrp="1"/>
          </p:cNvSpPr>
          <p:nvPr>
            <p:ph type="body" idx="1"/>
          </p:nvPr>
        </p:nvSpPr>
        <p:spPr>
          <a:xfrm>
            <a:off x="519130" y="1765065"/>
            <a:ext cx="24019065" cy="11028312"/>
          </a:xfrm>
          <a:prstGeom prst="rect">
            <a:avLst/>
          </a:prstGeom>
        </p:spPr>
        <p:txBody>
          <a:bodyPr/>
          <a:lstStyle/>
          <a:p>
            <a:pPr marL="342899" indent="-238124" defTabSz="342900">
              <a:lnSpc>
                <a:spcPct val="100000"/>
              </a:lnSpc>
              <a:spcBef>
                <a:spcPts val="0"/>
              </a:spcBef>
              <a:buFont typeface="Helvetica Neue"/>
              <a:defRPr sz="4425"/>
            </a:pPr>
            <a:r>
              <a:t>Asking someone what’s wrong with them. </a:t>
            </a:r>
            <a:endParaRPr>
              <a:latin typeface="Arial"/>
              <a:ea typeface="Arial"/>
              <a:cs typeface="Arial"/>
              <a:sym typeface="Arial"/>
            </a:endParaRPr>
          </a:p>
          <a:p>
            <a:pPr marL="342899" indent="-238124" defTabSz="342900">
              <a:lnSpc>
                <a:spcPct val="100000"/>
              </a:lnSpc>
              <a:spcBef>
                <a:spcPts val="0"/>
              </a:spcBef>
              <a:buFont typeface="Helvetica Neue"/>
              <a:defRPr sz="4425"/>
            </a:pPr>
            <a:endParaRPr>
              <a:latin typeface="Arial"/>
              <a:ea typeface="Arial"/>
              <a:cs typeface="Arial"/>
              <a:sym typeface="Arial"/>
            </a:endParaRPr>
          </a:p>
          <a:p>
            <a:pPr marL="342899" indent="-238124" defTabSz="342900">
              <a:lnSpc>
                <a:spcPct val="100000"/>
              </a:lnSpc>
              <a:spcBef>
                <a:spcPts val="0"/>
              </a:spcBef>
              <a:buFont typeface="Helvetica Neue"/>
              <a:defRPr sz="4425"/>
            </a:pPr>
            <a:r>
              <a:t>Failure to make workplace adjustments.</a:t>
            </a:r>
          </a:p>
          <a:p>
            <a:pPr marL="342899" indent="-238124" defTabSz="342900">
              <a:lnSpc>
                <a:spcPct val="100000"/>
              </a:lnSpc>
              <a:spcBef>
                <a:spcPts val="0"/>
              </a:spcBef>
              <a:buFont typeface="Helvetica Neue"/>
              <a:defRPr sz="4425"/>
            </a:pPr>
            <a:endParaRPr/>
          </a:p>
          <a:p>
            <a:pPr marL="342899" indent="-238124" defTabSz="342900">
              <a:lnSpc>
                <a:spcPct val="100000"/>
              </a:lnSpc>
              <a:spcBef>
                <a:spcPts val="0"/>
              </a:spcBef>
              <a:buFont typeface="Helvetica Neue"/>
              <a:defRPr sz="4425"/>
            </a:pPr>
            <a:r>
              <a:t>Failure to make buildings accessible.</a:t>
            </a:r>
          </a:p>
          <a:p>
            <a:pPr marL="342899" indent="-238124" defTabSz="342900">
              <a:lnSpc>
                <a:spcPct val="100000"/>
              </a:lnSpc>
              <a:spcBef>
                <a:spcPts val="0"/>
              </a:spcBef>
              <a:buFont typeface="Helvetica Neue"/>
              <a:defRPr sz="4425"/>
            </a:pPr>
            <a:endParaRPr/>
          </a:p>
          <a:p>
            <a:pPr marL="342899" indent="-238124" defTabSz="342900">
              <a:lnSpc>
                <a:spcPct val="100000"/>
              </a:lnSpc>
              <a:spcBef>
                <a:spcPts val="0"/>
              </a:spcBef>
              <a:buFont typeface="Helvetica Neue"/>
              <a:defRPr sz="4425"/>
            </a:pPr>
            <a:r>
              <a:t>Inequalities to accessing healthcare. </a:t>
            </a:r>
          </a:p>
          <a:p>
            <a:pPr marL="342899" indent="-238124" defTabSz="342900">
              <a:lnSpc>
                <a:spcPct val="100000"/>
              </a:lnSpc>
              <a:spcBef>
                <a:spcPts val="0"/>
              </a:spcBef>
              <a:buFont typeface="Helvetica Neue"/>
              <a:defRPr sz="4425"/>
            </a:pPr>
            <a:endParaRPr/>
          </a:p>
          <a:p>
            <a:pPr marL="342899" indent="-238124" defTabSz="342900">
              <a:lnSpc>
                <a:spcPct val="100000"/>
              </a:lnSpc>
              <a:spcBef>
                <a:spcPts val="0"/>
              </a:spcBef>
              <a:buFont typeface="Helvetica Neue"/>
              <a:defRPr sz="4425"/>
            </a:pPr>
            <a:r>
              <a:t>Viewing disabled people as tragic or inspirational.</a:t>
            </a:r>
          </a:p>
          <a:p>
            <a:pPr marL="342899" indent="-238124" defTabSz="342900">
              <a:lnSpc>
                <a:spcPct val="100000"/>
              </a:lnSpc>
              <a:spcBef>
                <a:spcPts val="0"/>
              </a:spcBef>
              <a:buFont typeface="Helvetica Neue"/>
              <a:defRPr sz="4425"/>
            </a:pPr>
            <a:endParaRPr/>
          </a:p>
          <a:p>
            <a:pPr marL="342899" indent="-238124" defTabSz="342900">
              <a:lnSpc>
                <a:spcPct val="100000"/>
              </a:lnSpc>
              <a:spcBef>
                <a:spcPts val="0"/>
              </a:spcBef>
              <a:buFont typeface="Helvetica Neue"/>
              <a:defRPr sz="4425"/>
            </a:pPr>
            <a:r>
              <a:t>Believing that all disabilities are visible.</a:t>
            </a:r>
          </a:p>
          <a:p>
            <a:pPr marL="0" indent="0" defTabSz="342900">
              <a:lnSpc>
                <a:spcPct val="100000"/>
              </a:lnSpc>
              <a:spcBef>
                <a:spcPts val="0"/>
              </a:spcBef>
              <a:buSzTx/>
              <a:buNone/>
              <a:defRPr sz="4425">
                <a:latin typeface="Times Roman"/>
                <a:ea typeface="Times Roman"/>
                <a:cs typeface="Times Roman"/>
                <a:sym typeface="Times Roman"/>
              </a:defRPr>
            </a:pPr>
            <a:endParaRPr/>
          </a:p>
          <a:p>
            <a:pPr marL="0" indent="0" defTabSz="342900">
              <a:lnSpc>
                <a:spcPct val="100000"/>
              </a:lnSpc>
              <a:spcBef>
                <a:spcPts val="0"/>
              </a:spcBef>
              <a:buSzTx/>
              <a:buNone/>
              <a:defRPr sz="4425" b="1"/>
            </a:pPr>
            <a:r>
              <a:t>Can you think of a time where you have been unintentionally ableist? </a:t>
            </a:r>
            <a:endParaRPr b="0">
              <a:latin typeface="Times Roman"/>
              <a:ea typeface="Times Roman"/>
              <a:cs typeface="Times Roman"/>
              <a:sym typeface="Times Roman"/>
            </a:endParaRPr>
          </a:p>
          <a:p>
            <a:pPr marL="0" indent="0" defTabSz="342900">
              <a:lnSpc>
                <a:spcPct val="100000"/>
              </a:lnSpc>
              <a:spcBef>
                <a:spcPts val="0"/>
              </a:spcBef>
              <a:buSzTx/>
              <a:buNone/>
              <a:defRPr sz="4425">
                <a:latin typeface="Times Roman"/>
                <a:ea typeface="Times Roman"/>
                <a:cs typeface="Times Roman"/>
                <a:sym typeface="Times Roman"/>
              </a:defRPr>
            </a:pPr>
            <a:endParaRPr b="0">
              <a:latin typeface="Times Roman"/>
              <a:ea typeface="Times Roman"/>
              <a:cs typeface="Times Roman"/>
              <a:sym typeface="Times Roman"/>
            </a:endParaRPr>
          </a:p>
          <a:p>
            <a:pPr marL="342900" indent="-342900" defTabSz="342900">
              <a:lnSpc>
                <a:spcPct val="100000"/>
              </a:lnSpc>
              <a:spcBef>
                <a:spcPts val="0"/>
              </a:spcBef>
              <a:buSzTx/>
              <a:buNone/>
              <a:defRPr sz="4425"/>
            </a:pPr>
            <a:r>
              <a:t>Source: University and College Union n.d.</a:t>
            </a:r>
            <a:endParaRPr>
              <a:latin typeface="Times Roman"/>
              <a:ea typeface="Times Roman"/>
              <a:cs typeface="Times Roman"/>
              <a:sym typeface="Times Roman"/>
            </a:endParaRPr>
          </a:p>
        </p:txBody>
      </p:sp>
      <p:pic>
        <p:nvPicPr>
          <p:cNvPr id="195" name="Image" descr="Image"/>
          <p:cNvPicPr>
            <a:picLocks noChangeAspect="1"/>
          </p:cNvPicPr>
          <p:nvPr/>
        </p:nvPicPr>
        <p:blipFill>
          <a:blip r:embed="rId2"/>
          <a:stretch>
            <a:fillRect/>
          </a:stretch>
        </p:blipFill>
        <p:spPr>
          <a:xfrm>
            <a:off x="-63500" y="12788074"/>
            <a:ext cx="24511000" cy="966853"/>
          </a:xfrm>
          <a:prstGeom prst="rect">
            <a:avLst/>
          </a:prstGeom>
          <a:ln w="12700">
            <a:miter lim="400000"/>
          </a:ln>
        </p:spPr>
      </p:pic>
      <p:pic>
        <p:nvPicPr>
          <p:cNvPr id="196" name="Image" descr="Image"/>
          <p:cNvPicPr>
            <a:picLocks noChangeAspect="1"/>
          </p:cNvPicPr>
          <p:nvPr/>
        </p:nvPicPr>
        <p:blipFill>
          <a:blip r:embed="rId3"/>
          <a:stretch>
            <a:fillRect/>
          </a:stretch>
        </p:blipFill>
        <p:spPr>
          <a:xfrm>
            <a:off x="-57150" y="-57150"/>
            <a:ext cx="419100" cy="6896101"/>
          </a:xfrm>
          <a:prstGeom prst="rect">
            <a:avLst/>
          </a:prstGeom>
          <a:ln w="12700">
            <a:miter lim="400000"/>
          </a:ln>
        </p:spPr>
      </p:pic>
      <p:sp>
        <p:nvSpPr>
          <p:cNvPr id="197" name="Text"/>
          <p:cNvSpPr txBox="1"/>
          <p:nvPr/>
        </p:nvSpPr>
        <p:spPr>
          <a:xfrm>
            <a:off x="12115800" y="6718300"/>
            <a:ext cx="152400" cy="279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defTabSz="457200">
              <a:defRPr sz="1200">
                <a:solidFill>
                  <a:srgbClr val="000000"/>
                </a:solidFill>
                <a:latin typeface="Times Roman"/>
                <a:ea typeface="Times Roman"/>
                <a:cs typeface="Times Roman"/>
                <a:sym typeface="Times Roman"/>
              </a:defRPr>
            </a:lvl1pPr>
          </a:lstStyle>
          <a:p>
            <a:r>
              <a:t>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How to be an Ally"/>
          <p:cNvSpPr txBox="1">
            <a:spLocks noGrp="1"/>
          </p:cNvSpPr>
          <p:nvPr>
            <p:ph type="title"/>
          </p:nvPr>
        </p:nvSpPr>
        <p:spPr>
          <a:xfrm>
            <a:off x="991906" y="527329"/>
            <a:ext cx="21971001" cy="1433164"/>
          </a:xfrm>
          <a:prstGeom prst="rect">
            <a:avLst/>
          </a:prstGeom>
        </p:spPr>
        <p:txBody>
          <a:bodyPr/>
          <a:lstStyle/>
          <a:p>
            <a:r>
              <a:t>How to be an Ally </a:t>
            </a:r>
          </a:p>
        </p:txBody>
      </p:sp>
      <p:sp>
        <p:nvSpPr>
          <p:cNvPr id="200" name="Treat disabled people like you would non-disabled people.…"/>
          <p:cNvSpPr txBox="1">
            <a:spLocks noGrp="1"/>
          </p:cNvSpPr>
          <p:nvPr>
            <p:ph type="body" idx="1"/>
          </p:nvPr>
        </p:nvSpPr>
        <p:spPr>
          <a:xfrm>
            <a:off x="519130" y="1765065"/>
            <a:ext cx="24019065" cy="11028313"/>
          </a:xfrm>
          <a:prstGeom prst="rect">
            <a:avLst/>
          </a:prstGeom>
        </p:spPr>
        <p:txBody>
          <a:bodyPr/>
          <a:lstStyle/>
          <a:p>
            <a:pPr marL="457199" indent="-317499" defTabSz="457200">
              <a:lnSpc>
                <a:spcPct val="100000"/>
              </a:lnSpc>
              <a:spcBef>
                <a:spcPts val="0"/>
              </a:spcBef>
              <a:buFont typeface="Helvetica Neue"/>
              <a:defRPr sz="5000"/>
            </a:pPr>
            <a:r>
              <a:t>Treat disabled people like you would non-disabled people.</a:t>
            </a:r>
          </a:p>
          <a:p>
            <a:pPr marL="0" indent="0" defTabSz="457200">
              <a:lnSpc>
                <a:spcPct val="100000"/>
              </a:lnSpc>
              <a:spcBef>
                <a:spcPts val="0"/>
              </a:spcBef>
              <a:buSzTx/>
              <a:buNone/>
              <a:defRPr sz="5000">
                <a:latin typeface="Times Roman"/>
                <a:ea typeface="Times Roman"/>
                <a:cs typeface="Times Roman"/>
                <a:sym typeface="Times Roman"/>
              </a:defRPr>
            </a:pPr>
            <a:endParaRPr/>
          </a:p>
          <a:p>
            <a:pPr marL="457199" indent="-317499" defTabSz="457200">
              <a:lnSpc>
                <a:spcPct val="100000"/>
              </a:lnSpc>
              <a:spcBef>
                <a:spcPts val="0"/>
              </a:spcBef>
              <a:buFont typeface="Helvetica Neue"/>
              <a:defRPr sz="5000"/>
            </a:pPr>
            <a:r>
              <a:t>Listen to voices of disabled people and seek out different views. </a:t>
            </a:r>
          </a:p>
          <a:p>
            <a:pPr marL="0" indent="0" defTabSz="457200">
              <a:lnSpc>
                <a:spcPct val="100000"/>
              </a:lnSpc>
              <a:spcBef>
                <a:spcPts val="0"/>
              </a:spcBef>
              <a:buSzTx/>
              <a:buNone/>
              <a:defRPr sz="5000">
                <a:latin typeface="Times Roman"/>
                <a:ea typeface="Times Roman"/>
                <a:cs typeface="Times Roman"/>
                <a:sym typeface="Times Roman"/>
              </a:defRPr>
            </a:pPr>
            <a:endParaRPr/>
          </a:p>
          <a:p>
            <a:pPr marL="457199" indent="-317499" defTabSz="457200">
              <a:lnSpc>
                <a:spcPct val="100000"/>
              </a:lnSpc>
              <a:spcBef>
                <a:spcPts val="0"/>
              </a:spcBef>
              <a:buFont typeface="Helvetica Neue"/>
              <a:defRPr sz="5000"/>
            </a:pPr>
            <a:r>
              <a:t>Challenge your own assumptions. </a:t>
            </a:r>
          </a:p>
          <a:p>
            <a:pPr marL="0" indent="0" defTabSz="457200">
              <a:lnSpc>
                <a:spcPct val="100000"/>
              </a:lnSpc>
              <a:spcBef>
                <a:spcPts val="0"/>
              </a:spcBef>
              <a:buSzTx/>
              <a:buNone/>
              <a:defRPr sz="5000">
                <a:latin typeface="Times Roman"/>
                <a:ea typeface="Times Roman"/>
                <a:cs typeface="Times Roman"/>
                <a:sym typeface="Times Roman"/>
              </a:defRPr>
            </a:pPr>
            <a:endParaRPr/>
          </a:p>
          <a:p>
            <a:pPr marL="457199" indent="-317499" defTabSz="457200">
              <a:lnSpc>
                <a:spcPct val="100000"/>
              </a:lnSpc>
              <a:spcBef>
                <a:spcPts val="0"/>
              </a:spcBef>
              <a:buFont typeface="Helvetica Neue"/>
              <a:defRPr sz="5000"/>
            </a:pPr>
            <a:r>
              <a:t>Don’t expect disabled people to teach you.</a:t>
            </a:r>
          </a:p>
          <a:p>
            <a:pPr marL="0" indent="0" defTabSz="457200">
              <a:lnSpc>
                <a:spcPct val="100000"/>
              </a:lnSpc>
              <a:spcBef>
                <a:spcPts val="0"/>
              </a:spcBef>
              <a:buSzTx/>
              <a:buNone/>
              <a:defRPr sz="5000">
                <a:latin typeface="Times Roman"/>
                <a:ea typeface="Times Roman"/>
                <a:cs typeface="Times Roman"/>
                <a:sym typeface="Times Roman"/>
              </a:defRPr>
            </a:pPr>
            <a:endParaRPr/>
          </a:p>
          <a:p>
            <a:pPr marL="457199" indent="-317499" defTabSz="457200">
              <a:lnSpc>
                <a:spcPct val="100000"/>
              </a:lnSpc>
              <a:spcBef>
                <a:spcPts val="0"/>
              </a:spcBef>
              <a:buFont typeface="Helvetica Neue"/>
              <a:defRPr sz="5000"/>
            </a:pPr>
            <a:r>
              <a:t>Challenge disability discrimination. </a:t>
            </a:r>
          </a:p>
          <a:p>
            <a:pPr marL="0" indent="0" defTabSz="457200">
              <a:lnSpc>
                <a:spcPct val="100000"/>
              </a:lnSpc>
              <a:spcBef>
                <a:spcPts val="0"/>
              </a:spcBef>
              <a:buSzTx/>
              <a:buNone/>
              <a:defRPr sz="5000">
                <a:latin typeface="Times Roman"/>
                <a:ea typeface="Times Roman"/>
                <a:cs typeface="Times Roman"/>
                <a:sym typeface="Times Roman"/>
              </a:defRPr>
            </a:pPr>
            <a:endParaRPr/>
          </a:p>
          <a:p>
            <a:pPr marL="457199" indent="-317499" defTabSz="457200">
              <a:lnSpc>
                <a:spcPct val="100000"/>
              </a:lnSpc>
              <a:spcBef>
                <a:spcPts val="0"/>
              </a:spcBef>
              <a:buFont typeface="Helvetica Neue"/>
              <a:defRPr sz="5000"/>
            </a:pPr>
            <a:r>
              <a:t>Don’t assume a disabled person’s life is less than yours. </a:t>
            </a:r>
          </a:p>
          <a:p>
            <a:pPr marL="0" indent="0" defTabSz="457200">
              <a:lnSpc>
                <a:spcPct val="100000"/>
              </a:lnSpc>
              <a:spcBef>
                <a:spcPts val="0"/>
              </a:spcBef>
              <a:buSzTx/>
              <a:buNone/>
              <a:defRPr sz="5000">
                <a:latin typeface="Times Roman"/>
                <a:ea typeface="Times Roman"/>
                <a:cs typeface="Times Roman"/>
                <a:sym typeface="Times Roman"/>
              </a:defRPr>
            </a:pPr>
            <a:endParaRPr/>
          </a:p>
          <a:p>
            <a:pPr marL="457200" indent="-457200" defTabSz="457200">
              <a:lnSpc>
                <a:spcPct val="100000"/>
              </a:lnSpc>
              <a:spcBef>
                <a:spcPts val="0"/>
              </a:spcBef>
              <a:buSzTx/>
              <a:buNone/>
              <a:defRPr sz="5000"/>
            </a:pPr>
            <a:r>
              <a:t>Source: University and College Union n.d.</a:t>
            </a:r>
            <a:endParaRPr>
              <a:latin typeface="Times Roman"/>
              <a:ea typeface="Times Roman"/>
              <a:cs typeface="Times Roman"/>
              <a:sym typeface="Times Roman"/>
            </a:endParaRPr>
          </a:p>
        </p:txBody>
      </p:sp>
      <p:pic>
        <p:nvPicPr>
          <p:cNvPr id="201" name="Image" descr="Image"/>
          <p:cNvPicPr>
            <a:picLocks noChangeAspect="1"/>
          </p:cNvPicPr>
          <p:nvPr/>
        </p:nvPicPr>
        <p:blipFill>
          <a:blip r:embed="rId2"/>
          <a:stretch>
            <a:fillRect/>
          </a:stretch>
        </p:blipFill>
        <p:spPr>
          <a:xfrm>
            <a:off x="-63500" y="12788074"/>
            <a:ext cx="24511000" cy="966853"/>
          </a:xfrm>
          <a:prstGeom prst="rect">
            <a:avLst/>
          </a:prstGeom>
          <a:ln w="12700">
            <a:miter lim="400000"/>
          </a:ln>
        </p:spPr>
      </p:pic>
      <p:pic>
        <p:nvPicPr>
          <p:cNvPr id="202" name="Image" descr="Image"/>
          <p:cNvPicPr>
            <a:picLocks noChangeAspect="1"/>
          </p:cNvPicPr>
          <p:nvPr/>
        </p:nvPicPr>
        <p:blipFill>
          <a:blip r:embed="rId3"/>
          <a:stretch>
            <a:fillRect/>
          </a:stretch>
        </p:blipFill>
        <p:spPr>
          <a:xfrm>
            <a:off x="-57150" y="-57150"/>
            <a:ext cx="419100" cy="6896101"/>
          </a:xfrm>
          <a:prstGeom prst="rect">
            <a:avLst/>
          </a:prstGeom>
          <a:ln w="12700">
            <a:miter lim="400000"/>
          </a:ln>
        </p:spPr>
      </p:pic>
      <p:sp>
        <p:nvSpPr>
          <p:cNvPr id="203" name="Text"/>
          <p:cNvSpPr txBox="1"/>
          <p:nvPr/>
        </p:nvSpPr>
        <p:spPr>
          <a:xfrm>
            <a:off x="12115800" y="6718300"/>
            <a:ext cx="152400" cy="279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defTabSz="457200">
              <a:defRPr sz="1200">
                <a:solidFill>
                  <a:srgbClr val="000000"/>
                </a:solidFill>
                <a:latin typeface="Times Roman"/>
                <a:ea typeface="Times Roman"/>
                <a:cs typeface="Times Roman"/>
                <a:sym typeface="Times Roman"/>
              </a:defRPr>
            </a:lvl1pPr>
          </a:lstStyle>
          <a:p>
            <a:r>
              <a:t> </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ferences"/>
          <p:cNvSpPr txBox="1">
            <a:spLocks noGrp="1"/>
          </p:cNvSpPr>
          <p:nvPr>
            <p:ph type="title"/>
          </p:nvPr>
        </p:nvSpPr>
        <p:spPr>
          <a:xfrm>
            <a:off x="358476" y="-134103"/>
            <a:ext cx="21971001" cy="1433164"/>
          </a:xfrm>
          <a:prstGeom prst="rect">
            <a:avLst/>
          </a:prstGeom>
        </p:spPr>
        <p:txBody>
          <a:bodyPr/>
          <a:lstStyle/>
          <a:p>
            <a:pPr lvl="1"/>
            <a:r>
              <a:t>References </a:t>
            </a:r>
          </a:p>
        </p:txBody>
      </p:sp>
      <p:pic>
        <p:nvPicPr>
          <p:cNvPr id="206" name="Image" descr="Image"/>
          <p:cNvPicPr>
            <a:picLocks noChangeAspect="1"/>
          </p:cNvPicPr>
          <p:nvPr/>
        </p:nvPicPr>
        <p:blipFill>
          <a:blip r:embed="rId2"/>
          <a:stretch>
            <a:fillRect/>
          </a:stretch>
        </p:blipFill>
        <p:spPr>
          <a:xfrm>
            <a:off x="-63500" y="12788074"/>
            <a:ext cx="24511000" cy="966853"/>
          </a:xfrm>
          <a:prstGeom prst="rect">
            <a:avLst/>
          </a:prstGeom>
          <a:ln w="12700">
            <a:miter lim="400000"/>
          </a:ln>
        </p:spPr>
      </p:pic>
      <p:pic>
        <p:nvPicPr>
          <p:cNvPr id="207" name="Image" descr="Image"/>
          <p:cNvPicPr>
            <a:picLocks noChangeAspect="1"/>
          </p:cNvPicPr>
          <p:nvPr/>
        </p:nvPicPr>
        <p:blipFill>
          <a:blip r:embed="rId3"/>
          <a:stretch>
            <a:fillRect/>
          </a:stretch>
        </p:blipFill>
        <p:spPr>
          <a:xfrm>
            <a:off x="-57150" y="-57150"/>
            <a:ext cx="419100" cy="6896101"/>
          </a:xfrm>
          <a:prstGeom prst="rect">
            <a:avLst/>
          </a:prstGeom>
          <a:ln w="12700">
            <a:miter lim="400000"/>
          </a:ln>
        </p:spPr>
      </p:pic>
      <p:sp>
        <p:nvSpPr>
          <p:cNvPr id="208" name="Campbell, K. F. (2009). Contours of Ableism. Palgrave Macmillan: London. [Online.] Retrieved from https://doi.org/10.1057/9780230245181_2…"/>
          <p:cNvSpPr txBox="1"/>
          <p:nvPr/>
        </p:nvSpPr>
        <p:spPr>
          <a:xfrm>
            <a:off x="387911" y="1536982"/>
            <a:ext cx="23608177" cy="82373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defTabSz="1828822">
              <a:lnSpc>
                <a:spcPct val="90000"/>
              </a:lnSpc>
              <a:spcBef>
                <a:spcPts val="1200"/>
              </a:spcBef>
              <a:defRPr sz="3800">
                <a:solidFill>
                  <a:srgbClr val="000000"/>
                </a:solidFill>
              </a:defRPr>
            </a:pPr>
            <a:r>
              <a:t>Campbell, K. F. (2009). </a:t>
            </a:r>
            <a:r>
              <a:rPr i="1"/>
              <a:t>Contours of Ableism. </a:t>
            </a:r>
            <a:r>
              <a:t>Palgrave Macmillan: London. [Online.] Retrieved from </a:t>
            </a:r>
            <a:r>
              <a:rPr u="sng">
                <a:uFill>
                  <a:solidFill>
                    <a:srgbClr val="0000FF"/>
                  </a:solidFill>
                </a:uFill>
                <a:hlinkClick r:id="rId4"/>
              </a:rPr>
              <a:t>https://doi.org/10.1057/9780230245181_2</a:t>
            </a:r>
          </a:p>
          <a:p>
            <a:pPr algn="l">
              <a:lnSpc>
                <a:spcPct val="90000"/>
              </a:lnSpc>
              <a:spcBef>
                <a:spcPts val="4500"/>
              </a:spcBef>
              <a:defRPr sz="3800">
                <a:solidFill>
                  <a:srgbClr val="000000"/>
                </a:solidFill>
              </a:defRPr>
            </a:pPr>
            <a:r>
              <a:t>Whally, Hammell, K. (2020), Engagement in Living: Critical Perspectives on Occupation, Rights and Wellbeing. </a:t>
            </a:r>
            <a:r>
              <a:rPr i="1"/>
              <a:t>CAOT Publications ACE. </a:t>
            </a:r>
            <a:r>
              <a:t>[Online.] Retrieved from. </a:t>
            </a:r>
            <a:r>
              <a:rPr u="sng">
                <a:hlinkClick r:id="rId5"/>
              </a:rPr>
              <a:t>https://caot.ca/client/product2/908/item.html</a:t>
            </a:r>
            <a:endParaRPr i="1"/>
          </a:p>
          <a:p>
            <a:pPr algn="l">
              <a:lnSpc>
                <a:spcPct val="90000"/>
              </a:lnSpc>
              <a:spcBef>
                <a:spcPts val="4500"/>
              </a:spcBef>
              <a:defRPr sz="3800" i="1">
                <a:solidFill>
                  <a:srgbClr val="000000"/>
                </a:solidFill>
              </a:defRPr>
            </a:pPr>
            <a:endParaRPr i="1"/>
          </a:p>
          <a:p>
            <a:pPr algn="l" defTabSz="1828822">
              <a:lnSpc>
                <a:spcPct val="90000"/>
              </a:lnSpc>
              <a:spcBef>
                <a:spcPts val="1200"/>
              </a:spcBef>
              <a:defRPr sz="3800">
                <a:solidFill>
                  <a:srgbClr val="000000"/>
                </a:solidFill>
              </a:defRPr>
            </a:pPr>
            <a:r>
              <a:t>Palacios, M. R. (2017). Internalised Ableism. The Other Side of Ableism. [Online.] Retrieved from </a:t>
            </a:r>
            <a:r>
              <a:rPr u="sng">
                <a:uFill>
                  <a:solidFill>
                    <a:srgbClr val="0000FF"/>
                  </a:solidFill>
                </a:uFill>
                <a:hlinkClick r:id="rId6"/>
              </a:rPr>
              <a:t>https://cripstory.wordpress.com/2017/07/06/the-other-side-of-ableism/</a:t>
            </a:r>
            <a:r>
              <a:t> </a:t>
            </a:r>
          </a:p>
          <a:p>
            <a:pPr algn="l" defTabSz="1828822">
              <a:lnSpc>
                <a:spcPct val="90000"/>
              </a:lnSpc>
              <a:spcBef>
                <a:spcPts val="1200"/>
              </a:spcBef>
              <a:defRPr sz="3800">
                <a:solidFill>
                  <a:srgbClr val="000000"/>
                </a:solidFill>
              </a:defRPr>
            </a:pPr>
            <a:endParaRPr/>
          </a:p>
          <a:p>
            <a:pPr algn="l" defTabSz="1828822">
              <a:lnSpc>
                <a:spcPct val="90000"/>
              </a:lnSpc>
              <a:spcBef>
                <a:spcPts val="1200"/>
              </a:spcBef>
              <a:defRPr sz="3800">
                <a:solidFill>
                  <a:srgbClr val="000000"/>
                </a:solidFill>
              </a:defRPr>
            </a:pPr>
            <a:r>
              <a:t>Scope. (n.d.). Disablism and Ableism. [Online.] Retrieved from </a:t>
            </a:r>
            <a:r>
              <a:rPr u="sng">
                <a:uFill>
                  <a:solidFill>
                    <a:srgbClr val="0000FF"/>
                  </a:solidFill>
                </a:uFill>
                <a:hlinkClick r:id="rId7"/>
              </a:rPr>
              <a:t>https://www.scope.org.uk/about-us/disablism/</a:t>
            </a:r>
          </a:p>
          <a:p>
            <a:pPr algn="l" defTabSz="1828822">
              <a:lnSpc>
                <a:spcPct val="90000"/>
              </a:lnSpc>
              <a:spcBef>
                <a:spcPts val="1200"/>
              </a:spcBef>
              <a:defRPr sz="3800">
                <a:solidFill>
                  <a:srgbClr val="000000"/>
                </a:solidFill>
              </a:defRPr>
            </a:pPr>
            <a:endParaRPr u="sng">
              <a:uFill>
                <a:solidFill>
                  <a:srgbClr val="0000FF"/>
                </a:solidFill>
              </a:uFill>
              <a:hlinkClick r:id="rId7"/>
            </a:endParaRPr>
          </a:p>
          <a:p>
            <a:pPr algn="l" defTabSz="1828822">
              <a:lnSpc>
                <a:spcPct val="90000"/>
              </a:lnSpc>
              <a:spcBef>
                <a:spcPts val="1200"/>
              </a:spcBef>
              <a:defRPr sz="3800">
                <a:solidFill>
                  <a:srgbClr val="000000"/>
                </a:solidFill>
              </a:defRPr>
            </a:pPr>
            <a:r>
              <a:t>University and College Union. n.d. Everyday Ableism. [Online.] Retrieved from </a:t>
            </a:r>
            <a:r>
              <a:rPr u="sng">
                <a:hlinkClick r:id="rId8"/>
              </a:rPr>
              <a:t>https://www.ucu.org.uk/media/11222/Everyday-Ableism/pdf/Everyday_Ableism.pdf</a:t>
            </a:r>
            <a:r>
              <a:rPr u="sng"/>
              <a:t> </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666</Words>
  <Application>Microsoft Office PowerPoint</Application>
  <PresentationFormat>Custom</PresentationFormat>
  <Paragraphs>78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Helvetica Neue</vt:lpstr>
      <vt:lpstr>Helvetica Neue Medium</vt:lpstr>
      <vt:lpstr>Times Roman</vt:lpstr>
      <vt:lpstr>21_BasicWhite</vt:lpstr>
      <vt:lpstr>PowerPoint Presentation</vt:lpstr>
      <vt:lpstr>What is Ableism? </vt:lpstr>
      <vt:lpstr>The Effects of Ableism Within Occupational Therapy Practice  </vt:lpstr>
      <vt:lpstr> How You and Your Region Can Challenge Ableism</vt:lpstr>
      <vt:lpstr>Everyday Ableism </vt:lpstr>
      <vt:lpstr>How to be an Ally </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Ketan Davé</cp:lastModifiedBy>
  <cp:revision>1</cp:revision>
  <dcterms:modified xsi:type="dcterms:W3CDTF">2022-10-28T08:56:47Z</dcterms:modified>
</cp:coreProperties>
</file>