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97" r:id="rId2"/>
    <p:sldId id="299" r:id="rId3"/>
    <p:sldId id="300" r:id="rId4"/>
    <p:sldId id="301" r:id="rId5"/>
    <p:sldId id="259" r:id="rId6"/>
    <p:sldId id="288" r:id="rId7"/>
    <p:sldId id="298" r:id="rId8"/>
    <p:sldId id="303" r:id="rId9"/>
    <p:sldId id="311" r:id="rId10"/>
    <p:sldId id="287" r:id="rId11"/>
    <p:sldId id="285" r:id="rId12"/>
    <p:sldId id="306" r:id="rId13"/>
    <p:sldId id="309" r:id="rId14"/>
    <p:sldId id="305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1071" userDrawn="1">
          <p15:clr>
            <a:srgbClr val="A4A3A4"/>
          </p15:clr>
        </p15:guide>
        <p15:guide id="3" pos="3840">
          <p15:clr>
            <a:srgbClr val="A4A3A4"/>
          </p15:clr>
        </p15:guide>
        <p15:guide id="4" orient="horz" pos="1816">
          <p15:clr>
            <a:srgbClr val="A4A3A4"/>
          </p15:clr>
        </p15:guide>
        <p15:guide id="5" orient="horz" pos="319">
          <p15:clr>
            <a:srgbClr val="A4A3A4"/>
          </p15:clr>
        </p15:guide>
        <p15:guide id="6" orient="horz" pos="3216">
          <p15:clr>
            <a:srgbClr val="A4A3A4"/>
          </p15:clr>
        </p15:guide>
        <p15:guide id="7" pos="320">
          <p15:clr>
            <a:srgbClr val="A4A3A4"/>
          </p15:clr>
        </p15:guide>
        <p15:guide id="8" orient="horz" pos="2044">
          <p15:clr>
            <a:srgbClr val="A4A3A4"/>
          </p15:clr>
        </p15:guide>
        <p15:guide id="9" orient="horz" pos="18">
          <p15:clr>
            <a:srgbClr val="A4A3A4"/>
          </p15:clr>
        </p15:guide>
        <p15:guide id="10" orient="horz" pos="3380">
          <p15:clr>
            <a:srgbClr val="A4A3A4"/>
          </p15:clr>
        </p15:guide>
        <p15:guide id="11" pos="34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tonia Channer" initials="AC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89"/>
    <a:srgbClr val="87448E"/>
    <a:srgbClr val="69BE28"/>
    <a:srgbClr val="2BD54B"/>
    <a:srgbClr val="FD8C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77" autoAdjust="0"/>
    <p:restoredTop sz="90047" autoAdjust="0"/>
  </p:normalViewPr>
  <p:slideViewPr>
    <p:cSldViewPr snapToGrid="0" snapToObjects="1" showGuides="1">
      <p:cViewPr varScale="1">
        <p:scale>
          <a:sx n="79" d="100"/>
          <a:sy n="79" d="100"/>
        </p:scale>
        <p:origin x="232" y="632"/>
      </p:cViewPr>
      <p:guideLst>
        <p:guide orient="horz" pos="2160"/>
        <p:guide orient="horz" pos="1071"/>
        <p:guide pos="3840"/>
        <p:guide orient="horz" pos="1816"/>
        <p:guide orient="horz" pos="319"/>
        <p:guide orient="horz" pos="3216"/>
        <p:guide pos="320"/>
        <p:guide orient="horz" pos="2044"/>
        <p:guide orient="horz" pos="18"/>
        <p:guide orient="horz" pos="3380"/>
        <p:guide pos="347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70" d="100"/>
          <a:sy n="70" d="100"/>
        </p:scale>
        <p:origin x="-2463" y="-66"/>
      </p:cViewPr>
      <p:guideLst>
        <p:guide orient="horz" pos="2880"/>
        <p:guide pos="2160"/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EFC23EB-F005-4A39-8A1E-31398C25B234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5CC2F20-0B56-4CD9-AE89-0E4AD0BDD1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3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C2F20-0B56-4CD9-AE89-0E4AD0BDD1E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395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019"/>
              </a:spcBef>
              <a:spcAft>
                <a:spcPts val="2446"/>
              </a:spcAft>
            </a:pPr>
            <a:r>
              <a:rPr lang="en-GB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Occupational therapists get to work with children and adults in a wide variety of places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C2F20-0B56-4CD9-AE89-0E4AD0BDD1E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450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C2F20-0B56-4CD9-AE89-0E4AD0BDD1E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428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C2F20-0B56-4CD9-AE89-0E4AD0BDD1E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428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C2F20-0B56-4CD9-AE89-0E4AD0BDD1E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856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Background">
    <p:bg>
      <p:bgPr>
        <a:solidFill>
          <a:srgbClr val="008A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9BC0B-8B3D-354B-BEAF-F7714CB2B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ABD1C-C7CF-6C40-9409-8E5D308056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1322" y="1825624"/>
            <a:ext cx="4572516" cy="50323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FC50CB-3D1B-8E46-872C-A7F4A19E41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8522" y="1825624"/>
            <a:ext cx="4652155" cy="50323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994AEF-1AEB-354F-920D-8D74F044D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BE50A-C5EA-0640-87ED-16591ECA948C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11D0D6-E4D2-F04F-9A2F-DEDA630A9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4DADB7-09C5-2B4D-8E3D-A1CD7468E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8E4B4-D3DB-C14C-9235-E74D1F242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604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41" userDrawn="1">
          <p15:clr>
            <a:srgbClr val="FBAE40"/>
          </p15:clr>
        </p15:guide>
        <p15:guide id="2" pos="436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No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9BC0B-8B3D-354B-BEAF-F7714CB2B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8A89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ABD1C-C7CF-6C40-9409-8E5D308056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1322" y="1825625"/>
            <a:ext cx="4536003" cy="5032374"/>
          </a:xfrm>
        </p:spPr>
        <p:txBody>
          <a:bodyPr/>
          <a:lstStyle>
            <a:lvl1pPr>
              <a:defRPr>
                <a:solidFill>
                  <a:srgbClr val="008A89"/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FC50CB-3D1B-8E46-872C-A7F4A19E41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94337" y="1825624"/>
            <a:ext cx="4594387" cy="5032375"/>
          </a:xfrm>
        </p:spPr>
        <p:txBody>
          <a:bodyPr/>
          <a:lstStyle>
            <a:lvl1pPr>
              <a:defRPr>
                <a:solidFill>
                  <a:srgbClr val="008A89"/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994AEF-1AEB-354F-920D-8D74F044D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BE50A-C5EA-0640-87ED-16591ECA948C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11D0D6-E4D2-F04F-9A2F-DEDA630A9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4DADB7-09C5-2B4D-8E3D-A1CD7468E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8E4B4-D3DB-C14C-9235-E74D1F242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886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39" userDrawn="1">
          <p15:clr>
            <a:srgbClr val="FBAE40"/>
          </p15:clr>
        </p15:guide>
        <p15:guide id="2" pos="331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02B938-0B92-6E42-8A8D-8AB6F6E16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BE50A-C5EA-0640-87ED-16591ECA948C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98523A-5EAA-C541-BA2D-5CFB8505B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91BC85-C9DE-0642-8F70-9927C730A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8E4B4-D3DB-C14C-9235-E74D1F242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33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76125D-3469-0D41-A842-5B27095B4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5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744631-A89C-1B49-8C5F-E6BB90F9E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3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B2964-A74C-6140-A0BF-17BC65858B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BE50A-C5EA-0640-87ED-16591ECA948C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64A9B-68B6-4744-B5DE-ADB8BE1D16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8DDF8-F694-5D4A-9C1F-393582F9FC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8E4B4-D3DB-C14C-9235-E74D1F242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84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0" r:id="rId2"/>
    <p:sldLayoutId id="21474836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5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2400"/>
        </a:spcAft>
        <a:buFont typeface="Arial" panose="020B0604020202020204" pitchFamily="34" charset="0"/>
        <a:buNone/>
        <a:defRPr sz="4000" b="1" i="0" kern="1200">
          <a:solidFill>
            <a:srgbClr val="008A89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0" indent="0" algn="l" defTabSz="914400" rtl="0" eaLnBrk="1" latinLnBrk="0" hangingPunct="1">
        <a:lnSpc>
          <a:spcPct val="110000"/>
        </a:lnSpc>
        <a:spcBef>
          <a:spcPts val="2400"/>
        </a:spcBef>
        <a:spcAft>
          <a:spcPts val="1200"/>
        </a:spcAft>
        <a:buFont typeface="Arial" panose="020B0604020202020204" pitchFamily="34" charset="0"/>
        <a:buNone/>
        <a:defRPr sz="2200" b="1" i="0" kern="1200">
          <a:solidFill>
            <a:schemeClr val="bg2">
              <a:lumMod val="50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200" b="0" i="0" kern="1200">
          <a:solidFill>
            <a:schemeClr val="bg2">
              <a:lumMod val="50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0" indent="-2340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174" userDrawn="1">
          <p15:clr>
            <a:srgbClr val="F26B43"/>
          </p15:clr>
        </p15:guide>
        <p15:guide id="2" pos="506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orient="horz" pos="504" userDrawn="1">
          <p15:clr>
            <a:srgbClr val="F26B43"/>
          </p15:clr>
        </p15:guide>
        <p15:guide id="5" orient="horz" pos="38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A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9EB5116-65E5-AD40-A247-5489A09F3C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786530" y="491444"/>
            <a:ext cx="2911743" cy="1052053"/>
          </a:xfrm>
          <a:prstGeom prst="rect">
            <a:avLst/>
          </a:prstGeom>
        </p:spPr>
      </p:pic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096B5D33-B662-0F40-9ECF-9F92323D93F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6584" y="4105257"/>
            <a:ext cx="4931689" cy="25631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1925E4-C7D5-324A-B9B3-163F6AA2092F}"/>
              </a:ext>
            </a:extLst>
          </p:cNvPr>
          <p:cNvSpPr txBox="1"/>
          <p:nvPr/>
        </p:nvSpPr>
        <p:spPr>
          <a:xfrm>
            <a:off x="6766584" y="5057039"/>
            <a:ext cx="4931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Sgwrs Gyrfaoedd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F5791111-4F9E-204E-ACB2-D659AAE9BDC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4781" y="2106919"/>
            <a:ext cx="6096001" cy="27977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1A40547-F73E-D547-8E28-5E168FDEB9B4}"/>
              </a:ext>
            </a:extLst>
          </p:cNvPr>
          <p:cNvSpPr txBox="1"/>
          <p:nvPr/>
        </p:nvSpPr>
        <p:spPr>
          <a:xfrm>
            <a:off x="3512457" y="3167403"/>
            <a:ext cx="5399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Therapi Galwedigaethol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119" y="442951"/>
            <a:ext cx="3749675" cy="247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167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2342566-E5A2-504B-A63A-949FC0721A1B}"/>
              </a:ext>
            </a:extLst>
          </p:cNvPr>
          <p:cNvSpPr/>
          <p:nvPr/>
        </p:nvSpPr>
        <p:spPr>
          <a:xfrm>
            <a:off x="0" y="-61370"/>
            <a:ext cx="6096000" cy="6927875"/>
          </a:xfrm>
          <a:prstGeom prst="rect">
            <a:avLst/>
          </a:prstGeom>
          <a:solidFill>
            <a:srgbClr val="008A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096B5D33-B662-0F40-9ECF-9F92323D93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" y="-61370"/>
            <a:ext cx="4931689" cy="27977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EB5116-65E5-AD40-A247-5489A09F3C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8408" y="160261"/>
            <a:ext cx="1727274" cy="66602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71B6EC2-F753-8249-B537-972338AE2ADB}"/>
              </a:ext>
            </a:extLst>
          </p:cNvPr>
          <p:cNvSpPr/>
          <p:nvPr/>
        </p:nvSpPr>
        <p:spPr>
          <a:xfrm>
            <a:off x="6723875" y="2426964"/>
            <a:ext cx="4975964" cy="297387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7952" y="798901"/>
            <a:ext cx="43859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Fedrech chi fod yn therapydd galwedigaethol?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521325" y="1305"/>
            <a:ext cx="6858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57AE99C-F6B7-B548-B32C-262F3D5AF0C6}"/>
              </a:ext>
            </a:extLst>
          </p:cNvPr>
          <p:cNvSpPr txBox="1"/>
          <p:nvPr/>
        </p:nvSpPr>
        <p:spPr>
          <a:xfrm>
            <a:off x="6096000" y="705080"/>
            <a:ext cx="25742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 gar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fyddech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chi’n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dynnu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o’r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dagfa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draffig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gael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holl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gerbydau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symud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blaenau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unwaith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eto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107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2342566-E5A2-504B-A63A-949FC0721A1B}"/>
              </a:ext>
            </a:extLst>
          </p:cNvPr>
          <p:cNvSpPr/>
          <p:nvPr/>
        </p:nvSpPr>
        <p:spPr>
          <a:xfrm>
            <a:off x="0" y="8505"/>
            <a:ext cx="6096000" cy="6858000"/>
          </a:xfrm>
          <a:prstGeom prst="rect">
            <a:avLst/>
          </a:prstGeom>
          <a:solidFill>
            <a:srgbClr val="008A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E9483-DE12-2C4F-9137-56FC8CF678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1838" y="3031229"/>
            <a:ext cx="5083828" cy="2207521"/>
          </a:xfrm>
        </p:spPr>
        <p:txBody>
          <a:bodyPr>
            <a:normAutofit fontScale="92500"/>
          </a:bodyPr>
          <a:lstStyle/>
          <a:p>
            <a:pPr lvl="2"/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 ‘ydw’ yw eich ateb i unrhyw un o’r cwestiynau hyn’, yna gallai therapi galwedigaethol fod yr yrfa berffaith i chi.  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3BD432-E4D4-D748-B6BA-7FAD40F88035}"/>
              </a:ext>
            </a:extLst>
          </p:cNvPr>
          <p:cNvSpPr/>
          <p:nvPr/>
        </p:nvSpPr>
        <p:spPr>
          <a:xfrm>
            <a:off x="6931679" y="2469873"/>
            <a:ext cx="509306" cy="722601"/>
          </a:xfrm>
          <a:prstGeom prst="rect">
            <a:avLst/>
          </a:prstGeom>
          <a:solidFill>
            <a:srgbClr val="008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119E3D-6170-6947-9490-AEBBBEA3A550}"/>
              </a:ext>
            </a:extLst>
          </p:cNvPr>
          <p:cNvSpPr/>
          <p:nvPr/>
        </p:nvSpPr>
        <p:spPr>
          <a:xfrm>
            <a:off x="6931679" y="3420930"/>
            <a:ext cx="509306" cy="722601"/>
          </a:xfrm>
          <a:prstGeom prst="rect">
            <a:avLst/>
          </a:prstGeom>
          <a:solidFill>
            <a:srgbClr val="008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4769B1-F455-B140-B8B5-B6BB886BCF69}"/>
              </a:ext>
            </a:extLst>
          </p:cNvPr>
          <p:cNvSpPr/>
          <p:nvPr/>
        </p:nvSpPr>
        <p:spPr>
          <a:xfrm>
            <a:off x="6931679" y="4422769"/>
            <a:ext cx="509306" cy="722601"/>
          </a:xfrm>
          <a:prstGeom prst="rect">
            <a:avLst/>
          </a:prstGeom>
          <a:solidFill>
            <a:srgbClr val="008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75B4B1-0146-3A4B-8EF5-62E2B4712E56}"/>
              </a:ext>
            </a:extLst>
          </p:cNvPr>
          <p:cNvSpPr/>
          <p:nvPr/>
        </p:nvSpPr>
        <p:spPr>
          <a:xfrm>
            <a:off x="7618421" y="2477230"/>
            <a:ext cx="3581795" cy="707886"/>
          </a:xfrm>
          <a:prstGeom prst="rect">
            <a:avLst/>
          </a:prstGeom>
        </p:spPr>
        <p:txBody>
          <a:bodyPr wrap="square" lIns="90000" anchor="ctr" anchorCtr="0">
            <a:spAutoFit/>
          </a:bodyPr>
          <a:lstStyle/>
          <a:p>
            <a:pPr marL="0" lvl="3"/>
            <a:r>
              <a:rPr lang="en-US" sz="2000" b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Ydych chi yn dda am ddatrys problemau?</a:t>
            </a:r>
            <a:endParaRPr lang="en-US" sz="20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F1DAC57-C952-4049-AC58-63EAB972BA81}"/>
              </a:ext>
            </a:extLst>
          </p:cNvPr>
          <p:cNvSpPr/>
          <p:nvPr/>
        </p:nvSpPr>
        <p:spPr>
          <a:xfrm>
            <a:off x="7618420" y="4430126"/>
            <a:ext cx="3581795" cy="707886"/>
          </a:xfrm>
          <a:prstGeom prst="rect">
            <a:avLst/>
          </a:prstGeom>
        </p:spPr>
        <p:txBody>
          <a:bodyPr wrap="square" lIns="90000" anchor="ctr" anchorCtr="0">
            <a:spAutoFit/>
          </a:bodyPr>
          <a:lstStyle/>
          <a:p>
            <a:pPr marL="0" lvl="3"/>
            <a:r>
              <a:rPr lang="en-US" sz="2000" b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Ydych chi yn mwynhau helpu pobl?</a:t>
            </a:r>
            <a:endParaRPr lang="en-US" sz="20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B15857-0C90-D844-ACD5-52E92296C1D2}"/>
              </a:ext>
            </a:extLst>
          </p:cNvPr>
          <p:cNvSpPr/>
          <p:nvPr/>
        </p:nvSpPr>
        <p:spPr>
          <a:xfrm>
            <a:off x="7618420" y="3428287"/>
            <a:ext cx="3216399" cy="707886"/>
          </a:xfrm>
          <a:prstGeom prst="rect">
            <a:avLst/>
          </a:prstGeom>
        </p:spPr>
        <p:txBody>
          <a:bodyPr wrap="square" lIns="90000" anchor="ctr" anchorCtr="0">
            <a:spAutoFit/>
          </a:bodyPr>
          <a:lstStyle/>
          <a:p>
            <a:pPr marL="0" lvl="3"/>
            <a:r>
              <a:rPr lang="en-US" sz="2000" b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Ydych chi yn berson pobl?</a:t>
            </a:r>
            <a:endParaRPr lang="en-US" sz="20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9EB5116-65E5-AD40-A247-5489A09F3C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148408" y="192817"/>
            <a:ext cx="1727274" cy="615313"/>
          </a:xfrm>
          <a:prstGeom prst="rect">
            <a:avLst/>
          </a:prstGeom>
        </p:spPr>
      </p:pic>
      <p:pic>
        <p:nvPicPr>
          <p:cNvPr id="14" name="Picture 13" descr="Shape, rectangle&#10;&#10;Description automatically generated">
            <a:extLst>
              <a:ext uri="{FF2B5EF4-FFF2-40B4-BE49-F238E27FC236}">
                <a16:creationId xmlns:a16="http://schemas.microsoft.com/office/drawing/2014/main" id="{096B5D33-B662-0F40-9ECF-9F92323D93F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" y="-61370"/>
            <a:ext cx="4931689" cy="279776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07952" y="798901"/>
            <a:ext cx="43859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Fedrech chi fod yn therapydd galwedigaethol?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522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4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05" y="560163"/>
            <a:ext cx="4939928" cy="3121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8209" y="3841750"/>
            <a:ext cx="5216139" cy="2295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2">
              <a:spcAft>
                <a:spcPts val="1200"/>
              </a:spcAft>
            </a:pPr>
            <a:r>
              <a:rPr lang="en-GB" sz="2600" ker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Mae dau lwybr uniongyrchol:</a:t>
            </a:r>
            <a:endParaRPr lang="en-GB" sz="2600" kern="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514350" lvl="2" indent="-514350">
              <a:spcAft>
                <a:spcPts val="1200"/>
              </a:spcAft>
              <a:buAutoNum type="arabicPeriod"/>
            </a:pPr>
            <a:r>
              <a:rPr lang="en-GB" sz="2600" ker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Prentisiaeth (lefel gradd)</a:t>
            </a:r>
            <a:endParaRPr lang="en-GB" sz="2600" kern="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514350" lvl="2" indent="-514350">
              <a:spcAft>
                <a:spcPts val="1200"/>
              </a:spcAft>
              <a:buAutoNum type="arabicPeriod"/>
            </a:pPr>
            <a:r>
              <a:rPr lang="en-GB" sz="2600" ker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Gradd</a:t>
            </a:r>
            <a:endParaRPr lang="en-GB" sz="2600" kern="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1897" y="1583534"/>
            <a:ext cx="4385944" cy="489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Sut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mae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dod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yn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therapydd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galwedigaethol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3E70E5B-4070-994C-9B67-08A35E12B6D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194651" y="205138"/>
            <a:ext cx="1634788" cy="59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248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4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05" y="560163"/>
            <a:ext cx="4939928" cy="3121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851897" y="1728561"/>
            <a:ext cx="4385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Beth ddylwn i astudio?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3E70E5B-4070-994C-9B67-08A35E12B6D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194651" y="205138"/>
            <a:ext cx="1634788" cy="5906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96000" y="1746250"/>
            <a:ext cx="5784850" cy="44577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GB" sz="2400" b="1" ker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Cam </a:t>
            </a:r>
            <a:r>
              <a:rPr lang="en-GB" sz="2400" b="1" kern="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2</a:t>
            </a:r>
            <a:r>
              <a:rPr lang="en-GB" sz="2400" b="1" ker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: </a:t>
            </a:r>
            <a:r>
              <a:rPr lang="en-GB" sz="2000" ker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Lefel A,  Bagloriaeth Cymru, Lefel Uwch yr Alban neu Dystysgrif Gadael Iwerddon</a:t>
            </a:r>
            <a:endParaRPr lang="en-GB" sz="2000" kern="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GB" sz="2400" ker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Nid yw pob prifysgol yn manylu pynciau. </a:t>
            </a:r>
            <a:endParaRPr lang="en-GB" sz="2400" kern="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GB" sz="2400" ker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Byddai bioleg ddynol, iechyd a gofal cymdeithasol, seicoleg neu wyddorau cymdeithasol yn bynciau da.</a:t>
            </a:r>
            <a:endParaRPr lang="en-GB" sz="2400" kern="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GB" sz="2400" ker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Mae BTEC Diploma mewn pwnc cysylltiedig ag iechyd a gofal cymdeithasol neu gwrs mynediad yn opsiynau eraill.</a:t>
            </a:r>
            <a:endParaRPr lang="en-GB" sz="2400" kern="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4318" y="4176594"/>
            <a:ext cx="5415932" cy="2014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GB" sz="2600" b="1" ker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Cam 1: </a:t>
            </a:r>
            <a:r>
              <a:rPr lang="en-GB" sz="2000" ker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TGAU, neu gyfwerth</a:t>
            </a:r>
            <a:endParaRPr lang="en-GB" sz="2000" kern="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GB" sz="2600" ker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Mae Iaith Saesneg a Mathemateg yn hanfodol.</a:t>
            </a:r>
            <a:endParaRPr lang="en-GB" sz="2600" kern="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GB" sz="2600" ker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Byddai pwnc gwyddonol yn dda hefyd.</a:t>
            </a:r>
            <a:endParaRPr lang="en-GB" sz="2600" kern="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593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A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F5791111-4F9E-204E-ACB2-D659AAE9BDC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3398" y="3823839"/>
            <a:ext cx="5460633" cy="2799986"/>
          </a:xfrm>
          <a:prstGeom prst="rect">
            <a:avLst/>
          </a:prstGeom>
        </p:spPr>
      </p:pic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096B5D33-B662-0F40-9ECF-9F92323D93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7758" y="2029091"/>
            <a:ext cx="4931689" cy="25540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1925E4-C7D5-324A-B9B3-163F6AA2092F}"/>
              </a:ext>
            </a:extLst>
          </p:cNvPr>
          <p:cNvSpPr txBox="1"/>
          <p:nvPr/>
        </p:nvSpPr>
        <p:spPr>
          <a:xfrm>
            <a:off x="3264099" y="2962978"/>
            <a:ext cx="47628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Ewch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i’r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wefan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gyrfaoedd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EB5116-65E5-AD40-A247-5489A09F3C9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786530" y="491444"/>
            <a:ext cx="2911743" cy="10520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1A40547-F73E-D547-8E28-5E168FDEB9B4}"/>
              </a:ext>
            </a:extLst>
          </p:cNvPr>
          <p:cNvSpPr txBox="1"/>
          <p:nvPr/>
        </p:nvSpPr>
        <p:spPr>
          <a:xfrm>
            <a:off x="5709172" y="4836662"/>
            <a:ext cx="5998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ChooseOT.co.uk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386" y="401406"/>
            <a:ext cx="3749675" cy="247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893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4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0F62DE-546F-9F4E-8B78-78A151E2DC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194651" y="205138"/>
            <a:ext cx="1634788" cy="590671"/>
          </a:xfrm>
          <a:prstGeom prst="rect">
            <a:avLst/>
          </a:prstGeom>
        </p:spPr>
      </p:pic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5FC1D4A9-AACD-6647-866D-79C5D4E21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574" y="498475"/>
            <a:ext cx="5468480" cy="173176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90F249B-03CF-794D-B590-44D43E7D0E39}"/>
              </a:ext>
            </a:extLst>
          </p:cNvPr>
          <p:cNvSpPr/>
          <p:nvPr/>
        </p:nvSpPr>
        <p:spPr>
          <a:xfrm>
            <a:off x="786370" y="798901"/>
            <a:ext cx="4385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Beth yw ystyr ‘galwedigaeth’?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748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4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5999" y="1258953"/>
            <a:ext cx="5734486" cy="1938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2">
              <a:spcAft>
                <a:spcPts val="1200"/>
              </a:spcAft>
            </a:pPr>
            <a:r>
              <a:rPr lang="en-GB" sz="26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Mae galwedigaeth yn cyfeirio at y gweithgareddau bob dydd a wnawn i ofalu amdanom ein hunain ac sy’n rhoi ymdeimlad o ddiben i’n bywydau. </a:t>
            </a:r>
            <a:endParaRPr lang="en-GB" sz="260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0F62DE-546F-9F4E-8B78-78A151E2DC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194651" y="205138"/>
            <a:ext cx="1634788" cy="590671"/>
          </a:xfrm>
          <a:prstGeom prst="rect">
            <a:avLst/>
          </a:prstGeom>
        </p:spPr>
      </p:pic>
      <p:pic>
        <p:nvPicPr>
          <p:cNvPr id="6" name="Picture 5" descr="Shape, rectangle&#10;&#10;Description automatically generated">
            <a:extLst>
              <a:ext uri="{FF2B5EF4-FFF2-40B4-BE49-F238E27FC236}">
                <a16:creationId xmlns:a16="http://schemas.microsoft.com/office/drawing/2014/main" id="{27E5CCEE-60BA-E448-9A07-65551973F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574" y="498475"/>
            <a:ext cx="5468480" cy="173176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76055C5-E8F0-C14A-A925-662A63F64794}"/>
              </a:ext>
            </a:extLst>
          </p:cNvPr>
          <p:cNvSpPr/>
          <p:nvPr/>
        </p:nvSpPr>
        <p:spPr>
          <a:xfrm>
            <a:off x="786370" y="798901"/>
            <a:ext cx="4385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Beth yw ystyr ‘galwedigaeth’?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013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4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EE68B2C-B07D-3043-A6AC-A0D3CDB39320}"/>
              </a:ext>
            </a:extLst>
          </p:cNvPr>
          <p:cNvSpPr txBox="1">
            <a:spLocks/>
          </p:cNvSpPr>
          <p:nvPr/>
        </p:nvSpPr>
        <p:spPr>
          <a:xfrm>
            <a:off x="3526972" y="5492322"/>
            <a:ext cx="8410160" cy="1010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/>
            <a:r>
              <a:rPr lang="en-GB" sz="4000">
                <a:latin typeface="Arial" panose="020B0604020202020204" pitchFamily="34" charset="0"/>
                <a:cs typeface="Arial" panose="020B0604020202020204" pitchFamily="34" charset="0"/>
              </a:rPr>
              <a:t>Pa weithgareddau sy’n bwysig i chi?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1433D54-BC17-6541-8CC1-25E3A3391BFC}"/>
              </a:ext>
            </a:extLst>
          </p:cNvPr>
          <p:cNvSpPr/>
          <p:nvPr/>
        </p:nvSpPr>
        <p:spPr>
          <a:xfrm>
            <a:off x="8553450" y="3219449"/>
            <a:ext cx="3200401" cy="2143125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0F62DE-546F-9F4E-8B78-78A151E2DC3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194651" y="205138"/>
            <a:ext cx="1634788" cy="590671"/>
          </a:xfrm>
          <a:prstGeom prst="rect">
            <a:avLst/>
          </a:prstGeom>
        </p:spPr>
      </p:pic>
      <p:pic>
        <p:nvPicPr>
          <p:cNvPr id="18" name="Picture 17" descr="A young child sitting on a table&#10;&#10;Description automatically generated">
            <a:extLst>
              <a:ext uri="{FF2B5EF4-FFF2-40B4-BE49-F238E27FC236}">
                <a16:creationId xmlns:a16="http://schemas.microsoft.com/office/drawing/2014/main" id="{29487785-C2E3-A84B-886C-576A8633728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600" y="3244850"/>
            <a:ext cx="3198555" cy="2132370"/>
          </a:xfrm>
          <a:prstGeom prst="rect">
            <a:avLst/>
          </a:prstGeom>
        </p:spPr>
      </p:pic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A0895376-70A5-D347-A6EB-87F0DCA20E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574" y="498475"/>
            <a:ext cx="5468480" cy="173176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86370" y="798901"/>
            <a:ext cx="4385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Beth yw ystyr ‘galwedigaeth’?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5999" y="1258953"/>
            <a:ext cx="5734486" cy="1938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2">
              <a:spcAft>
                <a:spcPts val="1200"/>
              </a:spcAft>
            </a:pPr>
            <a:r>
              <a:rPr lang="en-GB" sz="26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Mae galwedigaeth yn cyfeirio at y gweithgareddau bob dydd a wnawn i ofalu amdanom ein hunain ac sy’n rhoi ymdeimlad o ddiben i’n bywydau. </a:t>
            </a:r>
            <a:endParaRPr lang="en-GB" sz="260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244850"/>
            <a:ext cx="3215432" cy="214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64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2342566-E5A2-504B-A63A-949FC0721A1B}"/>
              </a:ext>
            </a:extLst>
          </p:cNvPr>
          <p:cNvSpPr/>
          <p:nvPr/>
        </p:nvSpPr>
        <p:spPr>
          <a:xfrm>
            <a:off x="0" y="0"/>
            <a:ext cx="6096000" cy="6908799"/>
          </a:xfrm>
          <a:prstGeom prst="rect">
            <a:avLst/>
          </a:prstGeom>
          <a:solidFill>
            <a:srgbClr val="69B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 descr="Shape, rectangle&#10;&#10;Description automatically generated">
            <a:extLst>
              <a:ext uri="{FF2B5EF4-FFF2-40B4-BE49-F238E27FC236}">
                <a16:creationId xmlns:a16="http://schemas.microsoft.com/office/drawing/2014/main" id="{F5791111-4F9E-204E-ACB2-D659AAE9BDC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999" y="-150736"/>
            <a:ext cx="4931689" cy="279775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E9483-DE12-2C4F-9137-56FC8CF678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1838" y="2759370"/>
            <a:ext cx="5083828" cy="2768319"/>
          </a:xfrm>
        </p:spPr>
        <p:txBody>
          <a:bodyPr>
            <a:normAutofit fontScale="85000" lnSpcReduction="10000"/>
          </a:bodyPr>
          <a:lstStyle/>
          <a:p>
            <a:pPr lvl="2">
              <a:lnSpc>
                <a:spcPct val="120000"/>
              </a:lnSpc>
            </a:pP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Rydym yn ceisio edrych ar y byd drwy lygaid pobl eraill, yn canolbwyntio ar y meysydd bywyd y maent yn eu cael yn anodd neu’n heriol, yna eu helpu i ganfod ffordd i oresgyn yr heriau hynny.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63BC33-0261-4244-917D-A186058DB1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7232" y="1314546"/>
            <a:ext cx="4594225" cy="1097024"/>
          </a:xfrm>
        </p:spPr>
        <p:txBody>
          <a:bodyPr>
            <a:normAutofit fontScale="85000" lnSpcReduction="10000"/>
          </a:bodyPr>
          <a:lstStyle/>
          <a:p>
            <a:pPr lvl="3" indent="0"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Mae’r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cyfan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ddatrys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problemau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creadigrwydd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gweithio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gydag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unigolyn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3BD432-E4D4-D748-B6BA-7FAD40F88035}"/>
              </a:ext>
            </a:extLst>
          </p:cNvPr>
          <p:cNvSpPr/>
          <p:nvPr/>
        </p:nvSpPr>
        <p:spPr>
          <a:xfrm>
            <a:off x="6931679" y="2647023"/>
            <a:ext cx="509306" cy="722601"/>
          </a:xfrm>
          <a:prstGeom prst="rect">
            <a:avLst/>
          </a:prstGeom>
          <a:solidFill>
            <a:srgbClr val="69B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119E3D-6170-6947-9490-AEBBBEA3A550}"/>
              </a:ext>
            </a:extLst>
          </p:cNvPr>
          <p:cNvSpPr/>
          <p:nvPr/>
        </p:nvSpPr>
        <p:spPr>
          <a:xfrm>
            <a:off x="6931679" y="3706030"/>
            <a:ext cx="509306" cy="722601"/>
          </a:xfrm>
          <a:prstGeom prst="rect">
            <a:avLst/>
          </a:prstGeom>
          <a:solidFill>
            <a:srgbClr val="69B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4769B1-F455-B140-B8B5-B6BB886BCF69}"/>
              </a:ext>
            </a:extLst>
          </p:cNvPr>
          <p:cNvSpPr/>
          <p:nvPr/>
        </p:nvSpPr>
        <p:spPr>
          <a:xfrm>
            <a:off x="6931679" y="4784069"/>
            <a:ext cx="509306" cy="722601"/>
          </a:xfrm>
          <a:prstGeom prst="rect">
            <a:avLst/>
          </a:prstGeom>
          <a:solidFill>
            <a:srgbClr val="69B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75B4B1-0146-3A4B-8EF5-62E2B4712E56}"/>
              </a:ext>
            </a:extLst>
          </p:cNvPr>
          <p:cNvSpPr/>
          <p:nvPr/>
        </p:nvSpPr>
        <p:spPr>
          <a:xfrm>
            <a:off x="7618421" y="2643363"/>
            <a:ext cx="3581795" cy="707886"/>
          </a:xfrm>
          <a:prstGeom prst="rect">
            <a:avLst/>
          </a:prstGeom>
        </p:spPr>
        <p:txBody>
          <a:bodyPr wrap="square" lIns="90000" anchor="ctr" anchorCtr="0">
            <a:spAutoFit/>
          </a:bodyPr>
          <a:lstStyle/>
          <a:p>
            <a:pPr marL="0" lvl="3"/>
            <a:r>
              <a:rPr lang="en-US" sz="2000" b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Deall beth maent eisiau ei gyflawni</a:t>
            </a:r>
            <a:endParaRPr lang="en-US" sz="20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F1DAC57-C952-4049-AC58-63EAB972BA81}"/>
              </a:ext>
            </a:extLst>
          </p:cNvPr>
          <p:cNvSpPr/>
          <p:nvPr/>
        </p:nvSpPr>
        <p:spPr>
          <a:xfrm>
            <a:off x="7618420" y="4626521"/>
            <a:ext cx="3581795" cy="1015663"/>
          </a:xfrm>
          <a:prstGeom prst="rect">
            <a:avLst/>
          </a:prstGeom>
        </p:spPr>
        <p:txBody>
          <a:bodyPr wrap="square" lIns="90000" anchor="ctr" anchorCtr="0">
            <a:spAutoFit/>
          </a:bodyPr>
          <a:lstStyle/>
          <a:p>
            <a:pPr marL="0" lvl="3"/>
            <a:r>
              <a:rPr lang="en-US" sz="2000" b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Gweithio gyda nhw i ganfod pa fath o gymorth maent ei angen</a:t>
            </a:r>
            <a:endParaRPr lang="en-US" sz="20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B15857-0C90-D844-ACD5-52E92296C1D2}"/>
              </a:ext>
            </a:extLst>
          </p:cNvPr>
          <p:cNvSpPr/>
          <p:nvPr/>
        </p:nvSpPr>
        <p:spPr>
          <a:xfrm>
            <a:off x="7618420" y="3548482"/>
            <a:ext cx="3216399" cy="1015663"/>
          </a:xfrm>
          <a:prstGeom prst="rect">
            <a:avLst/>
          </a:prstGeom>
        </p:spPr>
        <p:txBody>
          <a:bodyPr wrap="square" lIns="90000" anchor="ctr" anchorCtr="0">
            <a:spAutoFit/>
          </a:bodyPr>
          <a:lstStyle/>
          <a:p>
            <a:pPr marL="0" lvl="3"/>
            <a:r>
              <a:rPr lang="en-US" sz="2000" b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Mynd i’r afael â’r problemau sy’n eu hwynebu</a:t>
            </a:r>
            <a:endParaRPr lang="en-US" sz="20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9EB5116-65E5-AD40-A247-5489A09F3C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148408" y="192817"/>
            <a:ext cx="1727274" cy="61531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07152" y="697301"/>
            <a:ext cx="4831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Beth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mae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therapyddion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galwedigaethol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yn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wneud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0346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A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1433D54-BC17-6541-8CC1-25E3A3391BFC}"/>
              </a:ext>
            </a:extLst>
          </p:cNvPr>
          <p:cNvSpPr/>
          <p:nvPr/>
        </p:nvSpPr>
        <p:spPr>
          <a:xfrm>
            <a:off x="8304934" y="2872614"/>
            <a:ext cx="3138631" cy="221176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433D54-BC17-6541-8CC1-25E3A3391BFC}"/>
              </a:ext>
            </a:extLst>
          </p:cNvPr>
          <p:cNvSpPr/>
          <p:nvPr/>
        </p:nvSpPr>
        <p:spPr>
          <a:xfrm>
            <a:off x="4526684" y="2872614"/>
            <a:ext cx="3138631" cy="221176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1433D54-BC17-6541-8CC1-25E3A3391BFC}"/>
              </a:ext>
            </a:extLst>
          </p:cNvPr>
          <p:cNvSpPr/>
          <p:nvPr/>
        </p:nvSpPr>
        <p:spPr>
          <a:xfrm>
            <a:off x="792018" y="2872614"/>
            <a:ext cx="3138631" cy="221176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344504C-9BDD-1547-922D-A919BA667779}"/>
              </a:ext>
            </a:extLst>
          </p:cNvPr>
          <p:cNvCxnSpPr>
            <a:cxnSpLocks/>
          </p:cNvCxnSpPr>
          <p:nvPr/>
        </p:nvCxnSpPr>
        <p:spPr>
          <a:xfrm>
            <a:off x="879475" y="2107824"/>
            <a:ext cx="918575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DEE68B2C-B07D-3043-A6AC-A0D3CDB39320}"/>
              </a:ext>
            </a:extLst>
          </p:cNvPr>
          <p:cNvSpPr txBox="1">
            <a:spLocks/>
          </p:cNvSpPr>
          <p:nvPr/>
        </p:nvSpPr>
        <p:spPr>
          <a:xfrm>
            <a:off x="1480458" y="5345848"/>
            <a:ext cx="9963108" cy="8672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/>
            <a:r>
              <a:rPr lang="en-GB" sz="4000">
                <a:latin typeface="Arial" panose="020B0604020202020204" pitchFamily="34" charset="0"/>
                <a:cs typeface="Arial" panose="020B0604020202020204" pitchFamily="34" charset="0"/>
              </a:rPr>
              <a:t>Pwy arall fedrem ni weithio gyda nhw?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096B5D33-B662-0F40-9ECF-9F92323D93F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" y="-61370"/>
            <a:ext cx="4931689" cy="279776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00716" y="812153"/>
            <a:ext cx="43859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Pwy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mae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therapyddion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galwedigaethol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yn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eu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helpu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59B594-CB3D-C944-9F79-2C66E8F777A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0194651" y="205138"/>
            <a:ext cx="1634788" cy="59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347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4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1" y="-74071"/>
            <a:ext cx="4939928" cy="286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A person sitting in a room&#10;&#10;Description automatically generated">
            <a:extLst>
              <a:ext uri="{FF2B5EF4-FFF2-40B4-BE49-F238E27FC236}">
                <a16:creationId xmlns:a16="http://schemas.microsoft.com/office/drawing/2014/main" id="{634FD49E-5452-F54D-B896-B49369162E2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8500" y="2877145"/>
            <a:ext cx="3321131" cy="2211277"/>
          </a:xfrm>
          <a:prstGeom prst="rect">
            <a:avLst/>
          </a:prstGeom>
        </p:spPr>
      </p:pic>
      <p:pic>
        <p:nvPicPr>
          <p:cNvPr id="31" name="Picture 30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7BA44C1E-8DB0-2347-9E06-26F6B57767D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4935" y="2875828"/>
            <a:ext cx="3345568" cy="2229572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DEE68B2C-B07D-3043-A6AC-A0D3CDB39320}"/>
              </a:ext>
            </a:extLst>
          </p:cNvPr>
          <p:cNvSpPr txBox="1">
            <a:spLocks/>
          </p:cNvSpPr>
          <p:nvPr/>
        </p:nvSpPr>
        <p:spPr>
          <a:xfrm>
            <a:off x="4330700" y="5345848"/>
            <a:ext cx="7487515" cy="8672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/>
            <a:r>
              <a:rPr lang="en-GB" sz="4000">
                <a:latin typeface="Arial" panose="020B0604020202020204" pitchFamily="34" charset="0"/>
                <a:cs typeface="Arial" panose="020B0604020202020204" pitchFamily="34" charset="0"/>
              </a:rPr>
              <a:t>Ble arall fedrem ni weithio?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616AAA-2249-6A47-8D7F-46BA12A14E8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0194651" y="205138"/>
            <a:ext cx="1634788" cy="590671"/>
          </a:xfrm>
          <a:prstGeom prst="rect">
            <a:avLst/>
          </a:prstGeom>
        </p:spPr>
      </p:pic>
      <p:pic>
        <p:nvPicPr>
          <p:cNvPr id="29" name="Picture 28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1DAF98AD-A6F4-4046-911F-74783003A62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163" y="2877145"/>
            <a:ext cx="3329046" cy="221165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51173" y="619481"/>
            <a:ext cx="4385944" cy="1523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Ble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mae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therapyddion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galwedigaethol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yn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gweithio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4359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BE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64DFB6-DBAB-3242-868C-8BCC21C7F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164" y="459711"/>
            <a:ext cx="10515600" cy="1325563"/>
          </a:xfrm>
        </p:spPr>
        <p:txBody>
          <a:bodyPr/>
          <a:lstStyle/>
          <a:p>
            <a:r>
              <a:rPr lang="en-US" sz="5400" b="0">
                <a:latin typeface="Arial" panose="020B0604020202020204" pitchFamily="34" charset="0"/>
                <a:cs typeface="Arial" panose="020B0604020202020204" pitchFamily="34" charset="0"/>
              </a:rPr>
              <a:t>Fy stori</a:t>
            </a:r>
            <a:endParaRPr lang="en-US" sz="5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807B2B4-C752-234C-AB2E-35F63087F65D}"/>
              </a:ext>
            </a:extLst>
          </p:cNvPr>
          <p:cNvCxnSpPr>
            <a:cxnSpLocks/>
          </p:cNvCxnSpPr>
          <p:nvPr/>
        </p:nvCxnSpPr>
        <p:spPr>
          <a:xfrm>
            <a:off x="803275" y="1678762"/>
            <a:ext cx="918575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9EB5116-65E5-AD40-A247-5489A09F3C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194651" y="205138"/>
            <a:ext cx="1634788" cy="5906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FD58C8-5C1E-7543-9677-DA0207B26F26}"/>
              </a:ext>
            </a:extLst>
          </p:cNvPr>
          <p:cNvSpPr txBox="1"/>
          <p:nvPr/>
        </p:nvSpPr>
        <p:spPr>
          <a:xfrm>
            <a:off x="950449" y="2697021"/>
            <a:ext cx="3721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What’s my job?</a:t>
            </a:r>
          </a:p>
        </p:txBody>
      </p:sp>
      <p:pic>
        <p:nvPicPr>
          <p:cNvPr id="11" name="Picture 10" descr="Shape, rectangle&#10;&#10;Description automatically generated">
            <a:extLst>
              <a:ext uri="{FF2B5EF4-FFF2-40B4-BE49-F238E27FC236}">
                <a16:creationId xmlns:a16="http://schemas.microsoft.com/office/drawing/2014/main" id="{9A5033D6-BEB3-7045-9ADD-88590DAEDF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044" y="1954987"/>
            <a:ext cx="4932217" cy="2127911"/>
          </a:xfrm>
          <a:prstGeom prst="rect">
            <a:avLst/>
          </a:prstGeom>
        </p:spPr>
      </p:pic>
      <p:pic>
        <p:nvPicPr>
          <p:cNvPr id="12" name="Picture 11" descr="Shape, rectangle&#10;&#10;Description automatically generated">
            <a:extLst>
              <a:ext uri="{FF2B5EF4-FFF2-40B4-BE49-F238E27FC236}">
                <a16:creationId xmlns:a16="http://schemas.microsoft.com/office/drawing/2014/main" id="{9A5033D6-BEB3-7045-9ADD-88590DAEDF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" y="4317187"/>
            <a:ext cx="4932217" cy="2127911"/>
          </a:xfrm>
          <a:prstGeom prst="rect">
            <a:avLst/>
          </a:prstGeom>
        </p:spPr>
      </p:pic>
      <p:pic>
        <p:nvPicPr>
          <p:cNvPr id="13" name="Picture 12" descr="Shape, rectangle&#10;&#10;Description automatically generated">
            <a:extLst>
              <a:ext uri="{FF2B5EF4-FFF2-40B4-BE49-F238E27FC236}">
                <a16:creationId xmlns:a16="http://schemas.microsoft.com/office/drawing/2014/main" id="{9A5033D6-BEB3-7045-9ADD-88590DAEDF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1702" y="1954987"/>
            <a:ext cx="4932217" cy="2127911"/>
          </a:xfrm>
          <a:prstGeom prst="rect">
            <a:avLst/>
          </a:prstGeom>
        </p:spPr>
      </p:pic>
      <p:pic>
        <p:nvPicPr>
          <p:cNvPr id="15" name="Picture 14" descr="Shape, rectangle&#10;&#10;Description automatically generated">
            <a:extLst>
              <a:ext uri="{FF2B5EF4-FFF2-40B4-BE49-F238E27FC236}">
                <a16:creationId xmlns:a16="http://schemas.microsoft.com/office/drawing/2014/main" id="{9A5033D6-BEB3-7045-9ADD-88590DAEDF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7658" y="4317187"/>
            <a:ext cx="4932217" cy="212791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AFD58C8-5C1E-7543-9677-DA0207B26F26}"/>
              </a:ext>
            </a:extLst>
          </p:cNvPr>
          <p:cNvSpPr txBox="1"/>
          <p:nvPr/>
        </p:nvSpPr>
        <p:spPr>
          <a:xfrm>
            <a:off x="755650" y="2757332"/>
            <a:ext cx="3721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Beth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yw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fy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swydd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FD58C8-5C1E-7543-9677-DA0207B26F26}"/>
              </a:ext>
            </a:extLst>
          </p:cNvPr>
          <p:cNvSpPr txBox="1"/>
          <p:nvPr/>
        </p:nvSpPr>
        <p:spPr>
          <a:xfrm>
            <a:off x="755649" y="5119532"/>
            <a:ext cx="3721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Ble ydw i yn gweithio?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FD58C8-5C1E-7543-9677-DA0207B26F26}"/>
              </a:ext>
            </a:extLst>
          </p:cNvPr>
          <p:cNvSpPr txBox="1"/>
          <p:nvPr/>
        </p:nvSpPr>
        <p:spPr>
          <a:xfrm>
            <a:off x="6562867" y="2598003"/>
            <a:ext cx="4828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Pam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wnes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ddewis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dod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yn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therapydd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galwedigaethol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FD58C8-5C1E-7543-9677-DA0207B26F26}"/>
              </a:ext>
            </a:extLst>
          </p:cNvPr>
          <p:cNvSpPr txBox="1"/>
          <p:nvPr/>
        </p:nvSpPr>
        <p:spPr>
          <a:xfrm>
            <a:off x="7116280" y="4934865"/>
            <a:ext cx="3721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Pam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ydw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wrth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fy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modd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gyda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fy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ngyrfa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34614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2342566-E5A2-504B-A63A-949FC0721A1B}"/>
              </a:ext>
            </a:extLst>
          </p:cNvPr>
          <p:cNvSpPr/>
          <p:nvPr/>
        </p:nvSpPr>
        <p:spPr>
          <a:xfrm>
            <a:off x="0" y="-61370"/>
            <a:ext cx="6096000" cy="6927875"/>
          </a:xfrm>
          <a:prstGeom prst="rect">
            <a:avLst/>
          </a:prstGeom>
          <a:solidFill>
            <a:srgbClr val="008A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096B5D33-B662-0F40-9ECF-9F92323D93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" y="-61370"/>
            <a:ext cx="4931689" cy="27977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EB5116-65E5-AD40-A247-5489A09F3C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8408" y="160261"/>
            <a:ext cx="1727274" cy="66602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71B6EC2-F753-8249-B537-972338AE2ADB}"/>
              </a:ext>
            </a:extLst>
          </p:cNvPr>
          <p:cNvSpPr/>
          <p:nvPr/>
        </p:nvSpPr>
        <p:spPr>
          <a:xfrm>
            <a:off x="6723875" y="2426964"/>
            <a:ext cx="4975964" cy="297387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7952" y="798901"/>
            <a:ext cx="4385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Fedrech chi fod yn therapydd galwedigaethol?</a:t>
            </a:r>
            <a:endParaRPr lang="en-US" sz="270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521325" y="-61370"/>
            <a:ext cx="6858000" cy="69339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1444CE-E333-1243-9466-EC6E300B5708}"/>
              </a:ext>
            </a:extLst>
          </p:cNvPr>
          <p:cNvSpPr txBox="1"/>
          <p:nvPr/>
        </p:nvSpPr>
        <p:spPr>
          <a:xfrm>
            <a:off x="6096000" y="705080"/>
            <a:ext cx="25742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 gar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fyddech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chi’n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dynnu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o’r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dagfa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draffig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gael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holl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gerbydau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symud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blaenau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unwaith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eto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559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3248</TotalTime>
  <Words>476</Words>
  <Application>Microsoft Macintosh PowerPoint</Application>
  <PresentationFormat>Widescreen</PresentationFormat>
  <Paragraphs>53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Fy stori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 Wilks</dc:creator>
  <cp:lastModifiedBy>David Cook</cp:lastModifiedBy>
  <cp:revision>101</cp:revision>
  <cp:lastPrinted>2020-10-22T07:59:38Z</cp:lastPrinted>
  <dcterms:created xsi:type="dcterms:W3CDTF">2020-10-14T09:52:37Z</dcterms:created>
  <dcterms:modified xsi:type="dcterms:W3CDTF">2020-10-22T14:02:03Z</dcterms:modified>
</cp:coreProperties>
</file>