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97" r:id="rId2"/>
    <p:sldId id="312" r:id="rId3"/>
    <p:sldId id="299" r:id="rId4"/>
    <p:sldId id="313" r:id="rId5"/>
    <p:sldId id="300" r:id="rId6"/>
    <p:sldId id="314" r:id="rId7"/>
    <p:sldId id="301" r:id="rId8"/>
    <p:sldId id="315" r:id="rId9"/>
    <p:sldId id="259" r:id="rId10"/>
    <p:sldId id="316" r:id="rId11"/>
    <p:sldId id="288" r:id="rId12"/>
    <p:sldId id="317" r:id="rId13"/>
    <p:sldId id="298" r:id="rId14"/>
    <p:sldId id="318" r:id="rId15"/>
    <p:sldId id="303" r:id="rId16"/>
    <p:sldId id="319" r:id="rId17"/>
    <p:sldId id="311" r:id="rId18"/>
    <p:sldId id="320" r:id="rId19"/>
    <p:sldId id="287" r:id="rId20"/>
    <p:sldId id="321" r:id="rId21"/>
    <p:sldId id="285" r:id="rId22"/>
    <p:sldId id="322" r:id="rId23"/>
    <p:sldId id="306" r:id="rId24"/>
    <p:sldId id="323" r:id="rId25"/>
    <p:sldId id="309" r:id="rId26"/>
    <p:sldId id="324" r:id="rId27"/>
    <p:sldId id="305" r:id="rId28"/>
    <p:sldId id="325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1071" userDrawn="1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816">
          <p15:clr>
            <a:srgbClr val="A4A3A4"/>
          </p15:clr>
        </p15:guide>
        <p15:guide id="5" orient="horz" pos="319">
          <p15:clr>
            <a:srgbClr val="A4A3A4"/>
          </p15:clr>
        </p15:guide>
        <p15:guide id="6" orient="horz" pos="3216">
          <p15:clr>
            <a:srgbClr val="A4A3A4"/>
          </p15:clr>
        </p15:guide>
        <p15:guide id="7" pos="320">
          <p15:clr>
            <a:srgbClr val="A4A3A4"/>
          </p15:clr>
        </p15:guide>
        <p15:guide id="8" orient="horz" pos="2044">
          <p15:clr>
            <a:srgbClr val="A4A3A4"/>
          </p15:clr>
        </p15:guide>
        <p15:guide id="9" orient="horz" pos="18">
          <p15:clr>
            <a:srgbClr val="A4A3A4"/>
          </p15:clr>
        </p15:guide>
        <p15:guide id="10" orient="horz" pos="3380">
          <p15:clr>
            <a:srgbClr val="A4A3A4"/>
          </p15:clr>
        </p15:guide>
        <p15:guide id="11" pos="34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a Channer" initials="A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9"/>
    <a:srgbClr val="87448E"/>
    <a:srgbClr val="69BE28"/>
    <a:srgbClr val="2BD54B"/>
    <a:srgbClr val="FD8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08" autoAdjust="0"/>
    <p:restoredTop sz="90047" autoAdjust="0"/>
  </p:normalViewPr>
  <p:slideViewPr>
    <p:cSldViewPr snapToGrid="0" snapToObjects="1" showGuides="1">
      <p:cViewPr>
        <p:scale>
          <a:sx n="115" d="100"/>
          <a:sy n="115" d="100"/>
        </p:scale>
        <p:origin x="-102" y="-72"/>
      </p:cViewPr>
      <p:guideLst>
        <p:guide orient="horz" pos="2160"/>
        <p:guide orient="horz" pos="1071"/>
        <p:guide orient="horz" pos="1816"/>
        <p:guide orient="horz" pos="319"/>
        <p:guide orient="horz" pos="3216"/>
        <p:guide orient="horz" pos="2044"/>
        <p:guide orient="horz" pos="18"/>
        <p:guide orient="horz" pos="3380"/>
        <p:guide pos="3840"/>
        <p:guide pos="320"/>
        <p:guide pos="3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0" d="100"/>
          <a:sy n="70" d="100"/>
        </p:scale>
        <p:origin x="-2463" y="-66"/>
      </p:cViewPr>
      <p:guideLst>
        <p:guide orient="horz" pos="2880"/>
        <p:guide orient="horz" pos="2928"/>
        <p:guide pos="2160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FC23EB-F005-4A39-8A1E-31398C25B234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CC2F20-0B56-4CD9-AE89-0E4AD0BDD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C2F20-0B56-4CD9-AE89-0E4AD0BDD1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395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C2F20-0B56-4CD9-AE89-0E4AD0BDD1E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71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C2F20-0B56-4CD9-AE89-0E4AD0BDD1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314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19"/>
              </a:spcBef>
              <a:spcAft>
                <a:spcPts val="2446"/>
              </a:spcAft>
            </a:pPr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Occupational therapists get to work with children and adults in a wide variety of places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C2F20-0B56-4CD9-AE89-0E4AD0BDD1E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45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GB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Occupational therapists get to work with children and adults in a wide variety of places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C2F20-0B56-4CD9-AE89-0E4AD0BDD1E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17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C2F20-0B56-4CD9-AE89-0E4AD0BDD1E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428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C2F20-0B56-4CD9-AE89-0E4AD0BDD1E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149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C2F20-0B56-4CD9-AE89-0E4AD0BDD1E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428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C2F20-0B56-4CD9-AE89-0E4AD0BDD1E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00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C2F20-0B56-4CD9-AE89-0E4AD0BDD1E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42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Background">
    <p:bg>
      <p:bgPr>
        <a:solidFill>
          <a:srgbClr val="008A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B9BC0B-8B3D-354B-BEAF-F7714CB2B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2ABD1C-C7CF-6C40-9409-8E5D30805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322" y="1825624"/>
            <a:ext cx="4572516" cy="5032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FC50CB-3D1B-8E46-872C-A7F4A19E4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8522" y="1825624"/>
            <a:ext cx="4652155" cy="5032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994AEF-1AEB-354F-920D-8D74F044D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E50A-C5EA-0640-87ED-16591ECA948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11D0D6-E4D2-F04F-9A2F-DEDA630A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4DADB7-09C5-2B4D-8E3D-A1CD7468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E4B4-D3DB-C14C-9235-E74D1F242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046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341" userDrawn="1">
          <p15:clr>
            <a:srgbClr val="FBAE40"/>
          </p15:clr>
        </p15:guide>
        <p15:guide id="2" pos="436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B9BC0B-8B3D-354B-BEAF-F7714CB2B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A8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2ABD1C-C7CF-6C40-9409-8E5D30805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322" y="1825625"/>
            <a:ext cx="4536003" cy="5032374"/>
          </a:xfrm>
        </p:spPr>
        <p:txBody>
          <a:bodyPr/>
          <a:lstStyle>
            <a:lvl1pPr>
              <a:defRPr>
                <a:solidFill>
                  <a:srgbClr val="008A89"/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FC50CB-3D1B-8E46-872C-A7F4A19E4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4337" y="1825624"/>
            <a:ext cx="4594387" cy="5032375"/>
          </a:xfrm>
        </p:spPr>
        <p:txBody>
          <a:bodyPr/>
          <a:lstStyle>
            <a:lvl1pPr>
              <a:defRPr>
                <a:solidFill>
                  <a:srgbClr val="008A89"/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994AEF-1AEB-354F-920D-8D74F044D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E50A-C5EA-0640-87ED-16591ECA948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11D0D6-E4D2-F04F-9A2F-DEDA630A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4DADB7-09C5-2B4D-8E3D-A1CD7468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E4B4-D3DB-C14C-9235-E74D1F242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8666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339" userDrawn="1">
          <p15:clr>
            <a:srgbClr val="FBAE40"/>
          </p15:clr>
        </p15:guide>
        <p15:guide id="2" pos="331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02B938-0B92-6E42-8A8D-8AB6F6E1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E50A-C5EA-0640-87ED-16591ECA948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98523A-5EAA-C541-BA2D-5CFB8505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91BC85-C9DE-0642-8F70-9927C730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E4B4-D3DB-C14C-9235-E74D1F242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3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376125D-3469-0D41-A842-5B27095B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744631-A89C-1B49-8C5F-E6BB90F9E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3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0B2964-A74C-6140-A0BF-17BC65858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BE50A-C5EA-0640-87ED-16591ECA948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364A9B-68B6-4744-B5DE-ADB8BE1D1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D8DDF8-F694-5D4A-9C1F-393582F9F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8E4B4-D3DB-C14C-9235-E74D1F242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8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2400"/>
        </a:spcAft>
        <a:buFont typeface="Arial" panose="020B0604020202020204" pitchFamily="34" charset="0"/>
        <a:buNone/>
        <a:defRPr sz="4000" b="1" i="0" kern="1200">
          <a:solidFill>
            <a:srgbClr val="008A8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2400"/>
        </a:spcBef>
        <a:spcAft>
          <a:spcPts val="1200"/>
        </a:spcAft>
        <a:buFont typeface="Arial" panose="020B0604020202020204" pitchFamily="34" charset="0"/>
        <a:buNone/>
        <a:defRPr sz="2200" b="1" i="0" kern="1200">
          <a:solidFill>
            <a:schemeClr val="bg2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200" b="0" i="0" kern="1200">
          <a:solidFill>
            <a:schemeClr val="bg2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0" indent="-23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174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orient="horz" pos="504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86530" y="491444"/>
            <a:ext cx="2911743" cy="1052053"/>
          </a:xfrm>
          <a:prstGeom prst="rect">
            <a:avLst/>
          </a:prstGeom>
        </p:spPr>
      </p:pic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xmlns="" id="{096B5D33-B662-0F40-9ECF-9F92323D93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584" y="4105257"/>
            <a:ext cx="4931689" cy="25631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1925E4-C7D5-324A-B9B3-163F6AA2092F}"/>
              </a:ext>
            </a:extLst>
          </p:cNvPr>
          <p:cNvSpPr txBox="1"/>
          <p:nvPr/>
        </p:nvSpPr>
        <p:spPr>
          <a:xfrm>
            <a:off x="6766584" y="5057039"/>
            <a:ext cx="4931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Sgwrs Gyrfaoedd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xmlns="" id="{F5791111-4F9E-204E-ACB2-D659AAE9BD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781" y="2106919"/>
            <a:ext cx="6096001" cy="27977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A40547-F73E-D547-8E28-5E168FDEB9B4}"/>
              </a:ext>
            </a:extLst>
          </p:cNvPr>
          <p:cNvSpPr txBox="1"/>
          <p:nvPr/>
        </p:nvSpPr>
        <p:spPr>
          <a:xfrm>
            <a:off x="3512457" y="3167403"/>
            <a:ext cx="539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Therapi Galwedigaethol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19" y="442951"/>
            <a:ext cx="3749675" cy="24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67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342566-E5A2-504B-A63A-949FC0721A1B}"/>
              </a:ext>
            </a:extLst>
          </p:cNvPr>
          <p:cNvSpPr/>
          <p:nvPr/>
        </p:nvSpPr>
        <p:spPr>
          <a:xfrm>
            <a:off x="0" y="0"/>
            <a:ext cx="6096000" cy="6908799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xmlns="" id="{F5791111-4F9E-204E-ACB2-D659AAE9BD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-87230"/>
            <a:ext cx="4931689" cy="2797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0E9483-DE12-2C4F-9137-56FC8CF67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38" y="2759370"/>
            <a:ext cx="5083828" cy="2768319"/>
          </a:xfrm>
        </p:spPr>
        <p:txBody>
          <a:bodyPr>
            <a:normAutofit fontScale="92500" lnSpcReduction="20000"/>
          </a:bodyPr>
          <a:lstStyle/>
          <a:p>
            <a:pPr lvl="2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try to look at the world through the eyes of other people, focus on the areas of life they find difficult or challenging, then help them find a way to overcome those challenges.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63BC33-0261-4244-917D-A186058DB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7232" y="1325563"/>
            <a:ext cx="4594225" cy="1097024"/>
          </a:xfrm>
        </p:spPr>
        <p:txBody>
          <a:bodyPr>
            <a:normAutofit fontScale="92500" lnSpcReduction="20000"/>
          </a:bodyPr>
          <a:lstStyle/>
          <a:p>
            <a:pPr lvl="3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It’s all about problem-solving, creativity and working with an individual to: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3BD432-E4D4-D748-B6BA-7FAD40F88035}"/>
              </a:ext>
            </a:extLst>
          </p:cNvPr>
          <p:cNvSpPr/>
          <p:nvPr/>
        </p:nvSpPr>
        <p:spPr>
          <a:xfrm>
            <a:off x="6931679" y="2647023"/>
            <a:ext cx="509306" cy="722601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0119E3D-6170-6947-9490-AEBBBEA3A550}"/>
              </a:ext>
            </a:extLst>
          </p:cNvPr>
          <p:cNvSpPr/>
          <p:nvPr/>
        </p:nvSpPr>
        <p:spPr>
          <a:xfrm>
            <a:off x="6931679" y="3706030"/>
            <a:ext cx="509306" cy="722601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64769B1-F455-B140-B8B5-B6BB886BCF69}"/>
              </a:ext>
            </a:extLst>
          </p:cNvPr>
          <p:cNvSpPr/>
          <p:nvPr/>
        </p:nvSpPr>
        <p:spPr>
          <a:xfrm>
            <a:off x="6931679" y="4784069"/>
            <a:ext cx="509306" cy="722601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975B4B1-0146-3A4B-8EF5-62E2B4712E56}"/>
              </a:ext>
            </a:extLst>
          </p:cNvPr>
          <p:cNvSpPr/>
          <p:nvPr/>
        </p:nvSpPr>
        <p:spPr>
          <a:xfrm>
            <a:off x="7618421" y="2654380"/>
            <a:ext cx="3581795" cy="707886"/>
          </a:xfrm>
          <a:prstGeom prst="rect">
            <a:avLst/>
          </a:prstGeom>
        </p:spPr>
        <p:txBody>
          <a:bodyPr wrap="square" lIns="90000" anchor="ctr" anchorCtr="0">
            <a:spAutoFit/>
          </a:bodyPr>
          <a:lstStyle/>
          <a:p>
            <a:pPr marL="0" lvl="3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Understand what they want to achieve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F1DAC57-C952-4049-AC58-63EAB972BA81}"/>
              </a:ext>
            </a:extLst>
          </p:cNvPr>
          <p:cNvSpPr/>
          <p:nvPr/>
        </p:nvSpPr>
        <p:spPr>
          <a:xfrm>
            <a:off x="7618420" y="4637538"/>
            <a:ext cx="3581795" cy="1015663"/>
          </a:xfrm>
          <a:prstGeom prst="rect">
            <a:avLst/>
          </a:prstGeom>
        </p:spPr>
        <p:txBody>
          <a:bodyPr wrap="square" lIns="90000" anchor="ctr" anchorCtr="0">
            <a:spAutoFit/>
          </a:bodyPr>
          <a:lstStyle/>
          <a:p>
            <a:pPr marL="0" lvl="3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Work with them to find out what kind of support they need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3B15857-0C90-D844-ACD5-52E92296C1D2}"/>
              </a:ext>
            </a:extLst>
          </p:cNvPr>
          <p:cNvSpPr/>
          <p:nvPr/>
        </p:nvSpPr>
        <p:spPr>
          <a:xfrm>
            <a:off x="7618420" y="3713387"/>
            <a:ext cx="3216399" cy="707886"/>
          </a:xfrm>
          <a:prstGeom prst="rect">
            <a:avLst/>
          </a:prstGeom>
        </p:spPr>
        <p:txBody>
          <a:bodyPr wrap="square" lIns="90000" anchor="ctr" anchorCtr="0">
            <a:spAutoFit/>
          </a:bodyPr>
          <a:lstStyle/>
          <a:p>
            <a:pPr marL="0" lvl="3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Get to grips with the issues they face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408" y="167461"/>
            <a:ext cx="1727274" cy="6660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7952" y="798901"/>
            <a:ext cx="43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 do occupational therapists do?</a:t>
            </a:r>
          </a:p>
        </p:txBody>
      </p:sp>
    </p:spTree>
    <p:extLst>
      <p:ext uri="{BB962C8B-B14F-4D97-AF65-F5344CB8AC3E}">
        <p14:creationId xmlns:p14="http://schemas.microsoft.com/office/powerpoint/2010/main" val="3429302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433D54-BC17-6541-8CC1-25E3A3391BFC}"/>
              </a:ext>
            </a:extLst>
          </p:cNvPr>
          <p:cNvSpPr/>
          <p:nvPr/>
        </p:nvSpPr>
        <p:spPr>
          <a:xfrm>
            <a:off x="8304934" y="2872614"/>
            <a:ext cx="3138631" cy="221176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1433D54-BC17-6541-8CC1-25E3A3391BFC}"/>
              </a:ext>
            </a:extLst>
          </p:cNvPr>
          <p:cNvSpPr/>
          <p:nvPr/>
        </p:nvSpPr>
        <p:spPr>
          <a:xfrm>
            <a:off x="4526684" y="2872614"/>
            <a:ext cx="3138631" cy="221176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1433D54-BC17-6541-8CC1-25E3A3391BFC}"/>
              </a:ext>
            </a:extLst>
          </p:cNvPr>
          <p:cNvSpPr/>
          <p:nvPr/>
        </p:nvSpPr>
        <p:spPr>
          <a:xfrm>
            <a:off x="792018" y="2872614"/>
            <a:ext cx="3138631" cy="221176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344504C-9BDD-1547-922D-A919BA667779}"/>
              </a:ext>
            </a:extLst>
          </p:cNvPr>
          <p:cNvCxnSpPr>
            <a:cxnSpLocks/>
          </p:cNvCxnSpPr>
          <p:nvPr/>
        </p:nvCxnSpPr>
        <p:spPr>
          <a:xfrm>
            <a:off x="879475" y="2107824"/>
            <a:ext cx="91857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EE68B2C-B07D-3043-A6AC-A0D3CDB39320}"/>
              </a:ext>
            </a:extLst>
          </p:cNvPr>
          <p:cNvSpPr txBox="1">
            <a:spLocks/>
          </p:cNvSpPr>
          <p:nvPr/>
        </p:nvSpPr>
        <p:spPr>
          <a:xfrm>
            <a:off x="1480458" y="5345848"/>
            <a:ext cx="9963108" cy="86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  <a:t>Pwy arall fedrem ni weithio gyda nhw?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xmlns="" id="{096B5D33-B662-0F40-9ECF-9F92323D93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-61370"/>
            <a:ext cx="4931689" cy="27977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0716" y="812153"/>
            <a:ext cx="4385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Pwy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therapyddion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galwedigaethol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helpu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59B594-CB3D-C944-9F79-2C66E8F777A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194651" y="205138"/>
            <a:ext cx="1634788" cy="5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4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433D54-BC17-6541-8CC1-25E3A3391BFC}"/>
              </a:ext>
            </a:extLst>
          </p:cNvPr>
          <p:cNvSpPr/>
          <p:nvPr/>
        </p:nvSpPr>
        <p:spPr>
          <a:xfrm>
            <a:off x="8304934" y="2872614"/>
            <a:ext cx="3138631" cy="221176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1433D54-BC17-6541-8CC1-25E3A3391BFC}"/>
              </a:ext>
            </a:extLst>
          </p:cNvPr>
          <p:cNvSpPr/>
          <p:nvPr/>
        </p:nvSpPr>
        <p:spPr>
          <a:xfrm>
            <a:off x="4526684" y="2872614"/>
            <a:ext cx="3138631" cy="221176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1433D54-BC17-6541-8CC1-25E3A3391BFC}"/>
              </a:ext>
            </a:extLst>
          </p:cNvPr>
          <p:cNvSpPr/>
          <p:nvPr/>
        </p:nvSpPr>
        <p:spPr>
          <a:xfrm>
            <a:off x="792018" y="2872614"/>
            <a:ext cx="3138631" cy="221176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344504C-9BDD-1547-922D-A919BA667779}"/>
              </a:ext>
            </a:extLst>
          </p:cNvPr>
          <p:cNvCxnSpPr>
            <a:cxnSpLocks/>
          </p:cNvCxnSpPr>
          <p:nvPr/>
        </p:nvCxnSpPr>
        <p:spPr>
          <a:xfrm>
            <a:off x="879475" y="2107824"/>
            <a:ext cx="91857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EE68B2C-B07D-3043-A6AC-A0D3CDB39320}"/>
              </a:ext>
            </a:extLst>
          </p:cNvPr>
          <p:cNvSpPr txBox="1">
            <a:spLocks/>
          </p:cNvSpPr>
          <p:nvPr/>
        </p:nvSpPr>
        <p:spPr>
          <a:xfrm>
            <a:off x="4292600" y="5345848"/>
            <a:ext cx="7150965" cy="86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Who else could we work with?</a:t>
            </a: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xmlns="" id="{096B5D33-B662-0F40-9ECF-9F92323D93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-61370"/>
            <a:ext cx="4931689" cy="27977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7952" y="798901"/>
            <a:ext cx="43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Who do occupational therapists help?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59B594-CB3D-C944-9F79-2C66E8F777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4651" y="167461"/>
            <a:ext cx="1634788" cy="66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74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-74071"/>
            <a:ext cx="4939928" cy="286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A person sitting in a room&#10;&#10;Description automatically generated">
            <a:extLst>
              <a:ext uri="{FF2B5EF4-FFF2-40B4-BE49-F238E27FC236}">
                <a16:creationId xmlns:a16="http://schemas.microsoft.com/office/drawing/2014/main" xmlns="" id="{634FD49E-5452-F54D-B896-B49369162E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500" y="2877145"/>
            <a:ext cx="3321131" cy="2211277"/>
          </a:xfrm>
          <a:prstGeom prst="rect">
            <a:avLst/>
          </a:prstGeom>
        </p:spPr>
      </p:pic>
      <p:pic>
        <p:nvPicPr>
          <p:cNvPr id="31" name="Picture 3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7BA44C1E-8DB0-2347-9E06-26F6B57767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935" y="2875828"/>
            <a:ext cx="3345568" cy="222957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EE68B2C-B07D-3043-A6AC-A0D3CDB39320}"/>
              </a:ext>
            </a:extLst>
          </p:cNvPr>
          <p:cNvSpPr txBox="1">
            <a:spLocks/>
          </p:cNvSpPr>
          <p:nvPr/>
        </p:nvSpPr>
        <p:spPr>
          <a:xfrm>
            <a:off x="4330700" y="5345848"/>
            <a:ext cx="7487515" cy="86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  <a:t>Ble arall fedrem ni weithio?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616AAA-2249-6A47-8D7F-46BA12A14E8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194651" y="205138"/>
            <a:ext cx="1634788" cy="590671"/>
          </a:xfrm>
          <a:prstGeom prst="rect">
            <a:avLst/>
          </a:prstGeom>
        </p:spPr>
      </p:pic>
      <p:pic>
        <p:nvPicPr>
          <p:cNvPr id="29" name="Picture 28" descr="A person posing for the camera&#10;&#10;Description automatically generated">
            <a:extLst>
              <a:ext uri="{FF2B5EF4-FFF2-40B4-BE49-F238E27FC236}">
                <a16:creationId xmlns:a16="http://schemas.microsoft.com/office/drawing/2014/main" xmlns="" id="{1DAF98AD-A6F4-4046-911F-74783003A6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63" y="2877145"/>
            <a:ext cx="3329046" cy="22116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1173" y="619481"/>
            <a:ext cx="4385944" cy="1523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Ble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therapyddion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galwedigaethol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gweithio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359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-74071"/>
            <a:ext cx="4939928" cy="286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A person sitting in a room&#10;&#10;Description automatically generated">
            <a:extLst>
              <a:ext uri="{FF2B5EF4-FFF2-40B4-BE49-F238E27FC236}">
                <a16:creationId xmlns:a16="http://schemas.microsoft.com/office/drawing/2014/main" xmlns="" id="{634FD49E-5452-F54D-B896-B49369162E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500" y="2877145"/>
            <a:ext cx="3321131" cy="2211277"/>
          </a:xfrm>
          <a:prstGeom prst="rect">
            <a:avLst/>
          </a:prstGeom>
        </p:spPr>
      </p:pic>
      <p:pic>
        <p:nvPicPr>
          <p:cNvPr id="31" name="Picture 3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7BA44C1E-8DB0-2347-9E06-26F6B57767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935" y="2875828"/>
            <a:ext cx="3345568" cy="222957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EE68B2C-B07D-3043-A6AC-A0D3CDB39320}"/>
              </a:ext>
            </a:extLst>
          </p:cNvPr>
          <p:cNvSpPr txBox="1">
            <a:spLocks/>
          </p:cNvSpPr>
          <p:nvPr/>
        </p:nvSpPr>
        <p:spPr>
          <a:xfrm>
            <a:off x="4330700" y="5345848"/>
            <a:ext cx="7487515" cy="86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Where else could we work?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616AAA-2249-6A47-8D7F-46BA12A14E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4651" y="167461"/>
            <a:ext cx="1634788" cy="666025"/>
          </a:xfrm>
          <a:prstGeom prst="rect">
            <a:avLst/>
          </a:prstGeom>
        </p:spPr>
      </p:pic>
      <p:pic>
        <p:nvPicPr>
          <p:cNvPr id="29" name="Picture 28" descr="A person posing for the camera&#10;&#10;Description automatically generated">
            <a:extLst>
              <a:ext uri="{FF2B5EF4-FFF2-40B4-BE49-F238E27FC236}">
                <a16:creationId xmlns:a16="http://schemas.microsoft.com/office/drawing/2014/main" xmlns="" id="{1DAF98AD-A6F4-4046-911F-74783003A6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63" y="2877145"/>
            <a:ext cx="3329046" cy="22116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7952" y="798901"/>
            <a:ext cx="43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Where do occupational therapists work?</a:t>
            </a:r>
          </a:p>
        </p:txBody>
      </p:sp>
    </p:spTree>
    <p:extLst>
      <p:ext uri="{BB962C8B-B14F-4D97-AF65-F5344CB8AC3E}">
        <p14:creationId xmlns:p14="http://schemas.microsoft.com/office/powerpoint/2010/main" val="2509388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764DFB6-DBAB-3242-868C-8BCC21C7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64" y="459711"/>
            <a:ext cx="10515600" cy="1325563"/>
          </a:xfrm>
        </p:spPr>
        <p:txBody>
          <a:bodyPr/>
          <a:lstStyle/>
          <a:p>
            <a:r>
              <a:rPr lang="en-US" sz="5400" b="0">
                <a:latin typeface="Arial" panose="020B0604020202020204" pitchFamily="34" charset="0"/>
                <a:cs typeface="Arial" panose="020B0604020202020204" pitchFamily="34" charset="0"/>
              </a:rPr>
              <a:t>Fy stori</a:t>
            </a:r>
            <a:endParaRPr lang="en-US" sz="5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807B2B4-C752-234C-AB2E-35F63087F65D}"/>
              </a:ext>
            </a:extLst>
          </p:cNvPr>
          <p:cNvCxnSpPr>
            <a:cxnSpLocks/>
          </p:cNvCxnSpPr>
          <p:nvPr/>
        </p:nvCxnSpPr>
        <p:spPr>
          <a:xfrm>
            <a:off x="803275" y="1678762"/>
            <a:ext cx="91857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94651" y="205138"/>
            <a:ext cx="1634788" cy="590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FD58C8-5C1E-7543-9677-DA0207B26F26}"/>
              </a:ext>
            </a:extLst>
          </p:cNvPr>
          <p:cNvSpPr txBox="1"/>
          <p:nvPr/>
        </p:nvSpPr>
        <p:spPr>
          <a:xfrm>
            <a:off x="950449" y="2697021"/>
            <a:ext cx="372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What’s my job?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xmlns="" id="{9A5033D6-BEB3-7045-9ADD-88590DAED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44" y="1954987"/>
            <a:ext cx="4932217" cy="2127911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xmlns="" id="{9A5033D6-BEB3-7045-9ADD-88590DAED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4317187"/>
            <a:ext cx="4932217" cy="2127911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xmlns="" id="{9A5033D6-BEB3-7045-9ADD-88590DAED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702" y="1954987"/>
            <a:ext cx="4932217" cy="2127911"/>
          </a:xfrm>
          <a:prstGeom prst="rect">
            <a:avLst/>
          </a:prstGeom>
        </p:spPr>
      </p:pic>
      <p:pic>
        <p:nvPicPr>
          <p:cNvPr id="15" name="Picture 14" descr="Shape, rectangle&#10;&#10;Description automatically generated">
            <a:extLst>
              <a:ext uri="{FF2B5EF4-FFF2-40B4-BE49-F238E27FC236}">
                <a16:creationId xmlns:a16="http://schemas.microsoft.com/office/drawing/2014/main" xmlns="" id="{9A5033D6-BEB3-7045-9ADD-88590DAED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658" y="4317187"/>
            <a:ext cx="4932217" cy="21279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AFD58C8-5C1E-7543-9677-DA0207B26F26}"/>
              </a:ext>
            </a:extLst>
          </p:cNvPr>
          <p:cNvSpPr txBox="1"/>
          <p:nvPr/>
        </p:nvSpPr>
        <p:spPr>
          <a:xfrm>
            <a:off x="755650" y="2757332"/>
            <a:ext cx="3721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Beth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yw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swydd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AFD58C8-5C1E-7543-9677-DA0207B26F26}"/>
              </a:ext>
            </a:extLst>
          </p:cNvPr>
          <p:cNvSpPr txBox="1"/>
          <p:nvPr/>
        </p:nvSpPr>
        <p:spPr>
          <a:xfrm>
            <a:off x="755649" y="5119532"/>
            <a:ext cx="3721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Ble ydw i yn gweithio?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AFD58C8-5C1E-7543-9677-DA0207B26F26}"/>
              </a:ext>
            </a:extLst>
          </p:cNvPr>
          <p:cNvSpPr txBox="1"/>
          <p:nvPr/>
        </p:nvSpPr>
        <p:spPr>
          <a:xfrm>
            <a:off x="6562867" y="2598003"/>
            <a:ext cx="4828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Pam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wnes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ddewis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dod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therapydd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galwedigaethol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AFD58C8-5C1E-7543-9677-DA0207B26F26}"/>
              </a:ext>
            </a:extLst>
          </p:cNvPr>
          <p:cNvSpPr txBox="1"/>
          <p:nvPr/>
        </p:nvSpPr>
        <p:spPr>
          <a:xfrm>
            <a:off x="7116280" y="4934865"/>
            <a:ext cx="3721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Pam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ydw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wrth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modd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gyda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ngyrfa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4614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764DFB6-DBAB-3242-868C-8BCC21C7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64" y="459711"/>
            <a:ext cx="10515600" cy="1325563"/>
          </a:xfrm>
        </p:spPr>
        <p:txBody>
          <a:bodyPr/>
          <a:lstStyle/>
          <a:p>
            <a:r>
              <a:rPr lang="en-US" sz="5400" b="0" dirty="0">
                <a:latin typeface="Arial" panose="020B0604020202020204" pitchFamily="34" charset="0"/>
                <a:cs typeface="Arial" panose="020B0604020202020204" pitchFamily="34" charset="0"/>
              </a:rPr>
              <a:t>My story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807B2B4-C752-234C-AB2E-35F63087F65D}"/>
              </a:ext>
            </a:extLst>
          </p:cNvPr>
          <p:cNvCxnSpPr>
            <a:cxnSpLocks/>
          </p:cNvCxnSpPr>
          <p:nvPr/>
        </p:nvCxnSpPr>
        <p:spPr>
          <a:xfrm>
            <a:off x="803275" y="1678762"/>
            <a:ext cx="91857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4651" y="167461"/>
            <a:ext cx="1634788" cy="666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FD58C8-5C1E-7543-9677-DA0207B26F26}"/>
              </a:ext>
            </a:extLst>
          </p:cNvPr>
          <p:cNvSpPr txBox="1"/>
          <p:nvPr/>
        </p:nvSpPr>
        <p:spPr>
          <a:xfrm>
            <a:off x="950449" y="2697021"/>
            <a:ext cx="372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What’s my job?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xmlns="" id="{9A5033D6-BEB3-7045-9ADD-88590DAED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44" y="1954987"/>
            <a:ext cx="4932217" cy="2127911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xmlns="" id="{9A5033D6-BEB3-7045-9ADD-88590DAED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4317187"/>
            <a:ext cx="4932217" cy="2127911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xmlns="" id="{9A5033D6-BEB3-7045-9ADD-88590DAED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702" y="1954987"/>
            <a:ext cx="4932217" cy="2127911"/>
          </a:xfrm>
          <a:prstGeom prst="rect">
            <a:avLst/>
          </a:prstGeom>
        </p:spPr>
      </p:pic>
      <p:pic>
        <p:nvPicPr>
          <p:cNvPr id="15" name="Picture 14" descr="Shape, rectangle&#10;&#10;Description automatically generated">
            <a:extLst>
              <a:ext uri="{FF2B5EF4-FFF2-40B4-BE49-F238E27FC236}">
                <a16:creationId xmlns:a16="http://schemas.microsoft.com/office/drawing/2014/main" xmlns="" id="{9A5033D6-BEB3-7045-9ADD-88590DAED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658" y="4317187"/>
            <a:ext cx="4932217" cy="21279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AFD58C8-5C1E-7543-9677-DA0207B26F26}"/>
              </a:ext>
            </a:extLst>
          </p:cNvPr>
          <p:cNvSpPr txBox="1"/>
          <p:nvPr/>
        </p:nvSpPr>
        <p:spPr>
          <a:xfrm>
            <a:off x="755650" y="2757332"/>
            <a:ext cx="3721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What’s my job?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AFD58C8-5C1E-7543-9677-DA0207B26F26}"/>
              </a:ext>
            </a:extLst>
          </p:cNvPr>
          <p:cNvSpPr txBox="1"/>
          <p:nvPr/>
        </p:nvSpPr>
        <p:spPr>
          <a:xfrm>
            <a:off x="755649" y="5119532"/>
            <a:ext cx="3721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Where do I work?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AFD58C8-5C1E-7543-9677-DA0207B26F26}"/>
              </a:ext>
            </a:extLst>
          </p:cNvPr>
          <p:cNvSpPr txBox="1"/>
          <p:nvPr/>
        </p:nvSpPr>
        <p:spPr>
          <a:xfrm>
            <a:off x="7061198" y="2622976"/>
            <a:ext cx="3721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Why did I choose to be an occupational therapist?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AFD58C8-5C1E-7543-9677-DA0207B26F26}"/>
              </a:ext>
            </a:extLst>
          </p:cNvPr>
          <p:cNvSpPr txBox="1"/>
          <p:nvPr/>
        </p:nvSpPr>
        <p:spPr>
          <a:xfrm>
            <a:off x="7061196" y="5131742"/>
            <a:ext cx="3721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Why do I love my career?</a:t>
            </a:r>
          </a:p>
        </p:txBody>
      </p:sp>
    </p:spTree>
    <p:extLst>
      <p:ext uri="{BB962C8B-B14F-4D97-AF65-F5344CB8AC3E}">
        <p14:creationId xmlns:p14="http://schemas.microsoft.com/office/powerpoint/2010/main" val="2067820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342566-E5A2-504B-A63A-949FC0721A1B}"/>
              </a:ext>
            </a:extLst>
          </p:cNvPr>
          <p:cNvSpPr/>
          <p:nvPr/>
        </p:nvSpPr>
        <p:spPr>
          <a:xfrm>
            <a:off x="0" y="-61370"/>
            <a:ext cx="6096000" cy="6927875"/>
          </a:xfrm>
          <a:prstGeom prst="rect">
            <a:avLst/>
          </a:prstGeom>
          <a:solidFill>
            <a:srgbClr val="008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xmlns="" id="{096B5D33-B662-0F40-9ECF-9F92323D93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-61370"/>
            <a:ext cx="4931689" cy="2797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408" y="160261"/>
            <a:ext cx="1727274" cy="66602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71B6EC2-F753-8249-B537-972338AE2ADB}"/>
              </a:ext>
            </a:extLst>
          </p:cNvPr>
          <p:cNvSpPr/>
          <p:nvPr/>
        </p:nvSpPr>
        <p:spPr>
          <a:xfrm>
            <a:off x="6723875" y="2426964"/>
            <a:ext cx="4975964" cy="29738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952" y="798901"/>
            <a:ext cx="4385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Fedrech chi fod yn therapydd galwedigaethol?</a:t>
            </a:r>
            <a:endParaRPr lang="en-US" sz="27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21325" y="-61370"/>
            <a:ext cx="6858000" cy="69339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1444CE-E333-1243-9466-EC6E300B5708}"/>
              </a:ext>
            </a:extLst>
          </p:cNvPr>
          <p:cNvSpPr txBox="1"/>
          <p:nvPr/>
        </p:nvSpPr>
        <p:spPr>
          <a:xfrm>
            <a:off x="6096000" y="705080"/>
            <a:ext cx="25742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gar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fyddech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chi’n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dynnu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o’r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dagfa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draffig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gael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gerbydau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symud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blaenau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unwaith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59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342566-E5A2-504B-A63A-949FC0721A1B}"/>
              </a:ext>
            </a:extLst>
          </p:cNvPr>
          <p:cNvSpPr/>
          <p:nvPr/>
        </p:nvSpPr>
        <p:spPr>
          <a:xfrm>
            <a:off x="0" y="-61370"/>
            <a:ext cx="6096000" cy="6927875"/>
          </a:xfrm>
          <a:prstGeom prst="rect">
            <a:avLst/>
          </a:prstGeom>
          <a:solidFill>
            <a:srgbClr val="008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xmlns="" id="{096B5D33-B662-0F40-9ECF-9F92323D93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-61370"/>
            <a:ext cx="4931689" cy="2797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408" y="160261"/>
            <a:ext cx="1727274" cy="66602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71B6EC2-F753-8249-B537-972338AE2ADB}"/>
              </a:ext>
            </a:extLst>
          </p:cNvPr>
          <p:cNvSpPr/>
          <p:nvPr/>
        </p:nvSpPr>
        <p:spPr>
          <a:xfrm>
            <a:off x="6723875" y="2426964"/>
            <a:ext cx="4975964" cy="29738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952" y="798901"/>
            <a:ext cx="43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Could you be an occupational therapist?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25" y="130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27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342566-E5A2-504B-A63A-949FC0721A1B}"/>
              </a:ext>
            </a:extLst>
          </p:cNvPr>
          <p:cNvSpPr/>
          <p:nvPr/>
        </p:nvSpPr>
        <p:spPr>
          <a:xfrm>
            <a:off x="0" y="-61370"/>
            <a:ext cx="6096000" cy="6927875"/>
          </a:xfrm>
          <a:prstGeom prst="rect">
            <a:avLst/>
          </a:prstGeom>
          <a:solidFill>
            <a:srgbClr val="008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xmlns="" id="{096B5D33-B662-0F40-9ECF-9F92323D93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-61370"/>
            <a:ext cx="4931689" cy="2797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408" y="160261"/>
            <a:ext cx="1727274" cy="66602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71B6EC2-F753-8249-B537-972338AE2ADB}"/>
              </a:ext>
            </a:extLst>
          </p:cNvPr>
          <p:cNvSpPr/>
          <p:nvPr/>
        </p:nvSpPr>
        <p:spPr>
          <a:xfrm>
            <a:off x="6723875" y="2426964"/>
            <a:ext cx="4975964" cy="29738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952" y="798901"/>
            <a:ext cx="4385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Fedrech chi fod yn therapydd galwedigaethol?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21325" y="1305"/>
            <a:ext cx="6858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7AE99C-F6B7-B548-B32C-262F3D5AF0C6}"/>
              </a:ext>
            </a:extLst>
          </p:cNvPr>
          <p:cNvSpPr txBox="1"/>
          <p:nvPr/>
        </p:nvSpPr>
        <p:spPr>
          <a:xfrm>
            <a:off x="6096000" y="705080"/>
            <a:ext cx="25742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gar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fyddech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chi’n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dynnu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o’r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dagfa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draffig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gael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gerbydau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symud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blaenau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unwaith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0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6530" y="424338"/>
            <a:ext cx="2911743" cy="1186266"/>
          </a:xfrm>
          <a:prstGeom prst="rect">
            <a:avLst/>
          </a:prstGeom>
        </p:spPr>
      </p:pic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xmlns="" id="{096B5D33-B662-0F40-9ECF-9F92323D93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584" y="4105257"/>
            <a:ext cx="4931689" cy="25631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1925E4-C7D5-324A-B9B3-163F6AA2092F}"/>
              </a:ext>
            </a:extLst>
          </p:cNvPr>
          <p:cNvSpPr txBox="1"/>
          <p:nvPr/>
        </p:nvSpPr>
        <p:spPr>
          <a:xfrm>
            <a:off x="6766584" y="5057039"/>
            <a:ext cx="4931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Careers talk</a:t>
            </a:r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xmlns="" id="{F5791111-4F9E-204E-ACB2-D659AAE9BD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781" y="2106919"/>
            <a:ext cx="6096001" cy="27977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A40547-F73E-D547-8E28-5E168FDEB9B4}"/>
              </a:ext>
            </a:extLst>
          </p:cNvPr>
          <p:cNvSpPr txBox="1"/>
          <p:nvPr/>
        </p:nvSpPr>
        <p:spPr>
          <a:xfrm>
            <a:off x="4023500" y="3167403"/>
            <a:ext cx="439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Occupational therapy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19" y="442951"/>
            <a:ext cx="3749675" cy="24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03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342566-E5A2-504B-A63A-949FC0721A1B}"/>
              </a:ext>
            </a:extLst>
          </p:cNvPr>
          <p:cNvSpPr/>
          <p:nvPr/>
        </p:nvSpPr>
        <p:spPr>
          <a:xfrm>
            <a:off x="0" y="-61370"/>
            <a:ext cx="6096000" cy="6927875"/>
          </a:xfrm>
          <a:prstGeom prst="rect">
            <a:avLst/>
          </a:prstGeom>
          <a:solidFill>
            <a:srgbClr val="008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xmlns="" id="{096B5D33-B662-0F40-9ECF-9F92323D93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-61370"/>
            <a:ext cx="4931689" cy="2797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408" y="160261"/>
            <a:ext cx="1727274" cy="66602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71B6EC2-F753-8249-B537-972338AE2ADB}"/>
              </a:ext>
            </a:extLst>
          </p:cNvPr>
          <p:cNvSpPr/>
          <p:nvPr/>
        </p:nvSpPr>
        <p:spPr>
          <a:xfrm>
            <a:off x="6723875" y="2426964"/>
            <a:ext cx="4975964" cy="29738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952" y="798901"/>
            <a:ext cx="43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Could you be an occupational therapist?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25" y="130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39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342566-E5A2-504B-A63A-949FC0721A1B}"/>
              </a:ext>
            </a:extLst>
          </p:cNvPr>
          <p:cNvSpPr/>
          <p:nvPr/>
        </p:nvSpPr>
        <p:spPr>
          <a:xfrm>
            <a:off x="0" y="8505"/>
            <a:ext cx="6096000" cy="6858000"/>
          </a:xfrm>
          <a:prstGeom prst="rect">
            <a:avLst/>
          </a:prstGeom>
          <a:solidFill>
            <a:srgbClr val="008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0E9483-DE12-2C4F-9137-56FC8CF67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38" y="3031229"/>
            <a:ext cx="5083828" cy="2207521"/>
          </a:xfrm>
        </p:spPr>
        <p:txBody>
          <a:bodyPr>
            <a:normAutofit fontScale="92500"/>
          </a:bodyPr>
          <a:lstStyle/>
          <a:p>
            <a:pPr lvl="2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 ‘ydw’ yw eich ateb i unrhyw un o’r cwestiynau hyn’, yna gallai therapi galwedigaethol fod yr yrfa berffaith i chi. 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3BD432-E4D4-D748-B6BA-7FAD40F88035}"/>
              </a:ext>
            </a:extLst>
          </p:cNvPr>
          <p:cNvSpPr/>
          <p:nvPr/>
        </p:nvSpPr>
        <p:spPr>
          <a:xfrm>
            <a:off x="6931679" y="2469873"/>
            <a:ext cx="509306" cy="722601"/>
          </a:xfrm>
          <a:prstGeom prst="rect">
            <a:avLst/>
          </a:prstGeom>
          <a:solidFill>
            <a:srgbClr val="008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0119E3D-6170-6947-9490-AEBBBEA3A550}"/>
              </a:ext>
            </a:extLst>
          </p:cNvPr>
          <p:cNvSpPr/>
          <p:nvPr/>
        </p:nvSpPr>
        <p:spPr>
          <a:xfrm>
            <a:off x="6931679" y="3420930"/>
            <a:ext cx="509306" cy="722601"/>
          </a:xfrm>
          <a:prstGeom prst="rect">
            <a:avLst/>
          </a:prstGeom>
          <a:solidFill>
            <a:srgbClr val="008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64769B1-F455-B140-B8B5-B6BB886BCF69}"/>
              </a:ext>
            </a:extLst>
          </p:cNvPr>
          <p:cNvSpPr/>
          <p:nvPr/>
        </p:nvSpPr>
        <p:spPr>
          <a:xfrm>
            <a:off x="6931679" y="4422769"/>
            <a:ext cx="509306" cy="722601"/>
          </a:xfrm>
          <a:prstGeom prst="rect">
            <a:avLst/>
          </a:prstGeom>
          <a:solidFill>
            <a:srgbClr val="008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975B4B1-0146-3A4B-8EF5-62E2B4712E56}"/>
              </a:ext>
            </a:extLst>
          </p:cNvPr>
          <p:cNvSpPr/>
          <p:nvPr/>
        </p:nvSpPr>
        <p:spPr>
          <a:xfrm>
            <a:off x="7618421" y="2477230"/>
            <a:ext cx="3581795" cy="707886"/>
          </a:xfrm>
          <a:prstGeom prst="rect">
            <a:avLst/>
          </a:prstGeom>
        </p:spPr>
        <p:txBody>
          <a:bodyPr wrap="square" lIns="90000" anchor="ctr" anchorCtr="0">
            <a:spAutoFit/>
          </a:bodyPr>
          <a:lstStyle/>
          <a:p>
            <a:pPr marL="0" lvl="3"/>
            <a:r>
              <a:rPr lang="en-US" sz="2000" b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Ydych chi yn dda </a:t>
            </a:r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 ddatrys problemau?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F1DAC57-C952-4049-AC58-63EAB972BA81}"/>
              </a:ext>
            </a:extLst>
          </p:cNvPr>
          <p:cNvSpPr/>
          <p:nvPr/>
        </p:nvSpPr>
        <p:spPr>
          <a:xfrm>
            <a:off x="7618420" y="4430126"/>
            <a:ext cx="3581795" cy="707886"/>
          </a:xfrm>
          <a:prstGeom prst="rect">
            <a:avLst/>
          </a:prstGeom>
        </p:spPr>
        <p:txBody>
          <a:bodyPr wrap="square" lIns="90000" anchor="ctr" anchorCtr="0">
            <a:spAutoFit/>
          </a:bodyPr>
          <a:lstStyle/>
          <a:p>
            <a:pPr marL="0" lvl="3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Ydych </a:t>
            </a:r>
            <a:r>
              <a:rPr lang="en-US" sz="2000" b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chi yn </a:t>
            </a:r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mwynhau helpu pobl?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3B15857-0C90-D844-ACD5-52E92296C1D2}"/>
              </a:ext>
            </a:extLst>
          </p:cNvPr>
          <p:cNvSpPr/>
          <p:nvPr/>
        </p:nvSpPr>
        <p:spPr>
          <a:xfrm>
            <a:off x="7618420" y="3428287"/>
            <a:ext cx="3216399" cy="707886"/>
          </a:xfrm>
          <a:prstGeom prst="rect">
            <a:avLst/>
          </a:prstGeom>
        </p:spPr>
        <p:txBody>
          <a:bodyPr wrap="square" lIns="90000" anchor="ctr" anchorCtr="0">
            <a:spAutoFit/>
          </a:bodyPr>
          <a:lstStyle/>
          <a:p>
            <a:pPr marL="0" lvl="3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Ydych </a:t>
            </a:r>
            <a:r>
              <a:rPr lang="en-US" sz="2000" b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chi yn </a:t>
            </a:r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berson pobl?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48408" y="192817"/>
            <a:ext cx="1727274" cy="615313"/>
          </a:xfrm>
          <a:prstGeom prst="rect">
            <a:avLst/>
          </a:prstGeom>
        </p:spPr>
      </p:pic>
      <p:pic>
        <p:nvPicPr>
          <p:cNvPr id="14" name="Picture 13" descr="Shape, rectangle&#10;&#10;Description automatically generated">
            <a:extLst>
              <a:ext uri="{FF2B5EF4-FFF2-40B4-BE49-F238E27FC236}">
                <a16:creationId xmlns:a16="http://schemas.microsoft.com/office/drawing/2014/main" xmlns="" id="{096B5D33-B662-0F40-9ECF-9F92323D93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-61370"/>
            <a:ext cx="4931689" cy="27977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7952" y="798901"/>
            <a:ext cx="4385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Fedrech chi fod yn therapydd galwedigaethol?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64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342566-E5A2-504B-A63A-949FC0721A1B}"/>
              </a:ext>
            </a:extLst>
          </p:cNvPr>
          <p:cNvSpPr/>
          <p:nvPr/>
        </p:nvSpPr>
        <p:spPr>
          <a:xfrm>
            <a:off x="0" y="8505"/>
            <a:ext cx="6096000" cy="6858000"/>
          </a:xfrm>
          <a:prstGeom prst="rect">
            <a:avLst/>
          </a:prstGeom>
          <a:solidFill>
            <a:srgbClr val="008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0E9483-DE12-2C4F-9137-56FC8CF67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38" y="3031229"/>
            <a:ext cx="5083828" cy="2207521"/>
          </a:xfrm>
        </p:spPr>
        <p:txBody>
          <a:bodyPr>
            <a:normAutofit/>
          </a:bodyPr>
          <a:lstStyle/>
          <a:p>
            <a:pPr lvl="2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answer to any of these questions is ‘yes’, then occupational therapy could be the perfect career for you.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3BD432-E4D4-D748-B6BA-7FAD40F88035}"/>
              </a:ext>
            </a:extLst>
          </p:cNvPr>
          <p:cNvSpPr/>
          <p:nvPr/>
        </p:nvSpPr>
        <p:spPr>
          <a:xfrm>
            <a:off x="6931679" y="2469873"/>
            <a:ext cx="509306" cy="722601"/>
          </a:xfrm>
          <a:prstGeom prst="rect">
            <a:avLst/>
          </a:prstGeom>
          <a:solidFill>
            <a:srgbClr val="008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0119E3D-6170-6947-9490-AEBBBEA3A550}"/>
              </a:ext>
            </a:extLst>
          </p:cNvPr>
          <p:cNvSpPr/>
          <p:nvPr/>
        </p:nvSpPr>
        <p:spPr>
          <a:xfrm>
            <a:off x="6931679" y="3420930"/>
            <a:ext cx="509306" cy="722601"/>
          </a:xfrm>
          <a:prstGeom prst="rect">
            <a:avLst/>
          </a:prstGeom>
          <a:solidFill>
            <a:srgbClr val="008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64769B1-F455-B140-B8B5-B6BB886BCF69}"/>
              </a:ext>
            </a:extLst>
          </p:cNvPr>
          <p:cNvSpPr/>
          <p:nvPr/>
        </p:nvSpPr>
        <p:spPr>
          <a:xfrm>
            <a:off x="6931679" y="4422769"/>
            <a:ext cx="509306" cy="722601"/>
          </a:xfrm>
          <a:prstGeom prst="rect">
            <a:avLst/>
          </a:prstGeom>
          <a:solidFill>
            <a:srgbClr val="008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975B4B1-0146-3A4B-8EF5-62E2B4712E56}"/>
              </a:ext>
            </a:extLst>
          </p:cNvPr>
          <p:cNvSpPr/>
          <p:nvPr/>
        </p:nvSpPr>
        <p:spPr>
          <a:xfrm>
            <a:off x="7618421" y="2631118"/>
            <a:ext cx="3581795" cy="400110"/>
          </a:xfrm>
          <a:prstGeom prst="rect">
            <a:avLst/>
          </a:prstGeom>
        </p:spPr>
        <p:txBody>
          <a:bodyPr wrap="square" lIns="90000" anchor="ctr" anchorCtr="0">
            <a:spAutoFit/>
          </a:bodyPr>
          <a:lstStyle/>
          <a:p>
            <a:pPr marL="0" lvl="3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Are you a problem solver?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F1DAC57-C952-4049-AC58-63EAB972BA81}"/>
              </a:ext>
            </a:extLst>
          </p:cNvPr>
          <p:cNvSpPr/>
          <p:nvPr/>
        </p:nvSpPr>
        <p:spPr>
          <a:xfrm>
            <a:off x="7618420" y="4430126"/>
            <a:ext cx="3581795" cy="707886"/>
          </a:xfrm>
          <a:prstGeom prst="rect">
            <a:avLst/>
          </a:prstGeom>
        </p:spPr>
        <p:txBody>
          <a:bodyPr wrap="square" lIns="90000" anchor="ctr" anchorCtr="0">
            <a:spAutoFit/>
          </a:bodyPr>
          <a:lstStyle/>
          <a:p>
            <a:pPr marL="0" lvl="3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 you get a buzz out of helping people?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3B15857-0C90-D844-ACD5-52E92296C1D2}"/>
              </a:ext>
            </a:extLst>
          </p:cNvPr>
          <p:cNvSpPr/>
          <p:nvPr/>
        </p:nvSpPr>
        <p:spPr>
          <a:xfrm>
            <a:off x="7618420" y="3428287"/>
            <a:ext cx="3216399" cy="707886"/>
          </a:xfrm>
          <a:prstGeom prst="rect">
            <a:avLst/>
          </a:prstGeom>
        </p:spPr>
        <p:txBody>
          <a:bodyPr wrap="square" lIns="90000" anchor="ctr" anchorCtr="0">
            <a:spAutoFit/>
          </a:bodyPr>
          <a:lstStyle/>
          <a:p>
            <a:pPr marL="0" lvl="3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Are you a people person?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408" y="167461"/>
            <a:ext cx="1727274" cy="666025"/>
          </a:xfrm>
          <a:prstGeom prst="rect">
            <a:avLst/>
          </a:prstGeom>
        </p:spPr>
      </p:pic>
      <p:pic>
        <p:nvPicPr>
          <p:cNvPr id="14" name="Picture 13" descr="Shape, rectangle&#10;&#10;Description automatically generated">
            <a:extLst>
              <a:ext uri="{FF2B5EF4-FFF2-40B4-BE49-F238E27FC236}">
                <a16:creationId xmlns:a16="http://schemas.microsoft.com/office/drawing/2014/main" xmlns="" id="{096B5D33-B662-0F40-9ECF-9F92323D93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-61370"/>
            <a:ext cx="4931689" cy="27977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7952" y="798901"/>
            <a:ext cx="43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Could you be an occupational therapist?</a:t>
            </a:r>
          </a:p>
        </p:txBody>
      </p:sp>
    </p:spTree>
    <p:extLst>
      <p:ext uri="{BB962C8B-B14F-4D97-AF65-F5344CB8AC3E}">
        <p14:creationId xmlns:p14="http://schemas.microsoft.com/office/powerpoint/2010/main" val="1452773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5" y="560163"/>
            <a:ext cx="4939928" cy="312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8209" y="3841750"/>
            <a:ext cx="5216139" cy="2295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2">
              <a:spcAft>
                <a:spcPts val="1200"/>
              </a:spcAft>
            </a:pPr>
            <a:r>
              <a:rPr lang="en-GB" sz="2600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 dau lwybr uniongyrchol:</a:t>
            </a:r>
            <a:endParaRPr lang="en-GB" sz="2600" kern="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514350" lvl="2" indent="-514350">
              <a:spcAft>
                <a:spcPts val="1200"/>
              </a:spcAft>
              <a:buAutoNum type="arabicPeriod"/>
            </a:pPr>
            <a:r>
              <a:rPr lang="en-GB" sz="2600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Prentisiaeth (lefel gradd)</a:t>
            </a:r>
            <a:endParaRPr lang="en-GB" sz="2600" kern="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514350" lvl="2" indent="-514350">
              <a:spcAft>
                <a:spcPts val="1200"/>
              </a:spcAft>
              <a:buAutoNum type="arabicPeriod"/>
            </a:pPr>
            <a:r>
              <a:rPr lang="en-GB" sz="2600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Gradd</a:t>
            </a:r>
            <a:endParaRPr lang="en-GB" sz="2600" kern="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1897" y="1556681"/>
            <a:ext cx="4385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Sut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dod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therapydd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galwedigaethol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3E70E5B-4070-994C-9B67-08A35E12B6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94651" y="205138"/>
            <a:ext cx="1634788" cy="5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48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5" y="560163"/>
            <a:ext cx="4939928" cy="312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8209" y="3841750"/>
            <a:ext cx="5216139" cy="2295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2">
              <a:spcAft>
                <a:spcPts val="1200"/>
              </a:spcAft>
            </a:pPr>
            <a:r>
              <a:rPr lang="en-GB" sz="2600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There are two direct routes:</a:t>
            </a:r>
          </a:p>
          <a:p>
            <a:pPr marL="514350" lvl="2" indent="-514350">
              <a:spcAft>
                <a:spcPts val="1200"/>
              </a:spcAft>
              <a:buAutoNum type="arabicPeriod"/>
            </a:pPr>
            <a:r>
              <a:rPr lang="en-GB" sz="2600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Apprenticeship (degree level)</a:t>
            </a:r>
          </a:p>
          <a:p>
            <a:pPr marL="514350" lvl="2" indent="-514350">
              <a:spcAft>
                <a:spcPts val="1200"/>
              </a:spcAft>
              <a:buAutoNum type="arabicPeriod"/>
            </a:pPr>
            <a:r>
              <a:rPr lang="en-GB" sz="2600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Degree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1897" y="1277711"/>
            <a:ext cx="4385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How do you become an occupational therapist?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3E70E5B-4070-994C-9B67-08A35E12B6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4651" y="167461"/>
            <a:ext cx="1634788" cy="66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45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5" y="560163"/>
            <a:ext cx="4939928" cy="312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51897" y="1728561"/>
            <a:ext cx="4385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Beth ddylwn i astudio?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3E70E5B-4070-994C-9B67-08A35E12B6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94651" y="205138"/>
            <a:ext cx="1634788" cy="5906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1746250"/>
            <a:ext cx="57848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b="1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Cam </a:t>
            </a:r>
            <a:r>
              <a:rPr lang="en-GB" sz="2400" b="1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</a:t>
            </a:r>
            <a:r>
              <a:rPr lang="en-GB" sz="2400" b="1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</a:t>
            </a:r>
            <a:r>
              <a:rPr lang="en-GB" sz="2000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Lefel A,  Bagloriaeth Cymru, Lefel Uwch yr Alban neu Dystysgrif Gadael Iwerddon</a:t>
            </a:r>
            <a:endParaRPr lang="en-GB" sz="2000" kern="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Nid yw pob prifysgol yn manylu pynciau. </a:t>
            </a:r>
            <a:endParaRPr lang="en-GB" sz="2400" kern="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Byddai bioleg ddynol, iechyd a gofal cymdeithasol, seicoleg neu wyddorau cymdeithasol yn bynciau da.</a:t>
            </a:r>
            <a:endParaRPr lang="en-GB" sz="2400" kern="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 BTEC Diploma mewn pwnc cysylltiedig ag iechyd a gofal cymdeithasol neu gwrs mynediad yn opsiynau eraill.</a:t>
            </a:r>
            <a:endParaRPr lang="en-GB" sz="2400" kern="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318" y="4176594"/>
            <a:ext cx="5415932" cy="2014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600" b="1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Cam 1: </a:t>
            </a:r>
            <a:r>
              <a:rPr lang="en-GB" sz="2000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TGAU, neu gyfwerth</a:t>
            </a:r>
            <a:endParaRPr lang="en-GB" sz="2000" kern="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600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 Iaith Saesneg a Mathemateg yn hanfodol.</a:t>
            </a:r>
            <a:endParaRPr lang="en-GB" sz="2600" kern="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600" ker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Byddai pwnc gwyddonol yn dda hefyd.</a:t>
            </a:r>
            <a:endParaRPr lang="en-GB" sz="2600" kern="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93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5" y="560163"/>
            <a:ext cx="4939928" cy="312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51897" y="1728561"/>
            <a:ext cx="4385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 should I study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3E70E5B-4070-994C-9B67-08A35E12B6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4651" y="167461"/>
            <a:ext cx="1634788" cy="6660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1746250"/>
            <a:ext cx="57848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b="1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Step 2: </a:t>
            </a:r>
            <a:r>
              <a:rPr lang="en-GB" sz="2000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A-levels, Welsh Baccalaureate, Scottish Highers or Irish Leaving Certificate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Not all Universities specify subjects.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Human biology, health and social care, psychology or social sciences would be good subjects.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 BTEC Diploma in a health and social care related subject or an access course are other options.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4318" y="4176594"/>
            <a:ext cx="5415932" cy="2014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600" b="1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Step 1: </a:t>
            </a:r>
            <a:r>
              <a:rPr lang="en-GB" sz="2000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GSCEs, or equivalent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600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English language and Maths are essential.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600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 science subject would also be good.</a:t>
            </a:r>
          </a:p>
        </p:txBody>
      </p:sp>
    </p:spTree>
    <p:extLst>
      <p:ext uri="{BB962C8B-B14F-4D97-AF65-F5344CB8AC3E}">
        <p14:creationId xmlns:p14="http://schemas.microsoft.com/office/powerpoint/2010/main" val="938275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xmlns="" id="{F5791111-4F9E-204E-ACB2-D659AAE9BD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398" y="3823839"/>
            <a:ext cx="5460633" cy="2799986"/>
          </a:xfrm>
          <a:prstGeom prst="rect">
            <a:avLst/>
          </a:prstGeom>
        </p:spPr>
      </p:pic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xmlns="" id="{096B5D33-B662-0F40-9ECF-9F92323D93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758" y="2029091"/>
            <a:ext cx="4931689" cy="2554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1925E4-C7D5-324A-B9B3-163F6AA2092F}"/>
              </a:ext>
            </a:extLst>
          </p:cNvPr>
          <p:cNvSpPr txBox="1"/>
          <p:nvPr/>
        </p:nvSpPr>
        <p:spPr>
          <a:xfrm>
            <a:off x="3264099" y="2962978"/>
            <a:ext cx="4762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Ewch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i’r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wefan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gyrfaoedd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786530" y="491444"/>
            <a:ext cx="2911743" cy="10520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A40547-F73E-D547-8E28-5E168FDEB9B4}"/>
              </a:ext>
            </a:extLst>
          </p:cNvPr>
          <p:cNvSpPr txBox="1"/>
          <p:nvPr/>
        </p:nvSpPr>
        <p:spPr>
          <a:xfrm>
            <a:off x="5709172" y="4836662"/>
            <a:ext cx="5998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ChooseOT.co.uk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86" y="401406"/>
            <a:ext cx="3749675" cy="24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93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xmlns="" id="{F5791111-4F9E-204E-ACB2-D659AAE9BD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398" y="3823839"/>
            <a:ext cx="5460633" cy="2799986"/>
          </a:xfrm>
          <a:prstGeom prst="rect">
            <a:avLst/>
          </a:prstGeom>
        </p:spPr>
      </p:pic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xmlns="" id="{096B5D33-B662-0F40-9ECF-9F92323D93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758" y="2029091"/>
            <a:ext cx="4931689" cy="2554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1925E4-C7D5-324A-B9B3-163F6AA2092F}"/>
              </a:ext>
            </a:extLst>
          </p:cNvPr>
          <p:cNvSpPr txBox="1"/>
          <p:nvPr/>
        </p:nvSpPr>
        <p:spPr>
          <a:xfrm>
            <a:off x="3396619" y="2962978"/>
            <a:ext cx="4413965" cy="533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Visit the career website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6530" y="424338"/>
            <a:ext cx="2911743" cy="11862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A40547-F73E-D547-8E28-5E168FDEB9B4}"/>
              </a:ext>
            </a:extLst>
          </p:cNvPr>
          <p:cNvSpPr txBox="1"/>
          <p:nvPr/>
        </p:nvSpPr>
        <p:spPr>
          <a:xfrm>
            <a:off x="5709172" y="4836662"/>
            <a:ext cx="5998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ChooseOT.co.uk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86" y="401406"/>
            <a:ext cx="3749675" cy="24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0F62DE-546F-9F4E-8B78-78A151E2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94651" y="205138"/>
            <a:ext cx="1634788" cy="590671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xmlns="" id="{5FC1D4A9-AACD-6647-866D-79C5D4E21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74" y="498475"/>
            <a:ext cx="5468480" cy="17317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90F249B-03CF-794D-B590-44D43E7D0E39}"/>
              </a:ext>
            </a:extLst>
          </p:cNvPr>
          <p:cNvSpPr/>
          <p:nvPr/>
        </p:nvSpPr>
        <p:spPr>
          <a:xfrm>
            <a:off x="786370" y="798901"/>
            <a:ext cx="43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Beth yw ystyr ‘galwedigaeth’?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748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0F62DE-546F-9F4E-8B78-78A151E2DC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4651" y="167461"/>
            <a:ext cx="1634788" cy="66602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xmlns="" id="{5FC1D4A9-AACD-6647-866D-79C5D4E21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74" y="498475"/>
            <a:ext cx="5468480" cy="17317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90F249B-03CF-794D-B590-44D43E7D0E39}"/>
              </a:ext>
            </a:extLst>
          </p:cNvPr>
          <p:cNvSpPr/>
          <p:nvPr/>
        </p:nvSpPr>
        <p:spPr>
          <a:xfrm>
            <a:off x="786370" y="798901"/>
            <a:ext cx="43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 does ‘occupation’ mean?</a:t>
            </a:r>
          </a:p>
        </p:txBody>
      </p:sp>
    </p:spTree>
    <p:extLst>
      <p:ext uri="{BB962C8B-B14F-4D97-AF65-F5344CB8AC3E}">
        <p14:creationId xmlns:p14="http://schemas.microsoft.com/office/powerpoint/2010/main" val="243999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99" y="1258953"/>
            <a:ext cx="5734486" cy="193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2">
              <a:spcAft>
                <a:spcPts val="1200"/>
              </a:spcAft>
            </a:pPr>
            <a:r>
              <a:rPr lang="en-GB" sz="26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 galwedigaeth yn cyfeirio at y gweithgareddau bob dydd a wnawn i ofalu amdanom ein hunain ac sy’n rhoi ymdeimlad o ddiben i’n bywydau. </a:t>
            </a:r>
            <a:endParaRPr lang="en-GB" sz="26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0F62DE-546F-9F4E-8B78-78A151E2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94651" y="205138"/>
            <a:ext cx="1634788" cy="590671"/>
          </a:xfrm>
          <a:prstGeom prst="rect">
            <a:avLst/>
          </a:prstGeom>
        </p:spPr>
      </p:pic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xmlns="" id="{27E5CCEE-60BA-E448-9A07-65551973F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74" y="498475"/>
            <a:ext cx="5468480" cy="17317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6055C5-E8F0-C14A-A925-662A63F64794}"/>
              </a:ext>
            </a:extLst>
          </p:cNvPr>
          <p:cNvSpPr/>
          <p:nvPr/>
        </p:nvSpPr>
        <p:spPr>
          <a:xfrm>
            <a:off x="786370" y="798901"/>
            <a:ext cx="43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Beth yw ystyr ‘galwedigaeth’?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1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99" y="1258953"/>
            <a:ext cx="5734486" cy="193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2">
              <a:spcAft>
                <a:spcPts val="1200"/>
              </a:spcAft>
            </a:pP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Occupation refers to the everyday activities we do to look after ourselves and that give a sense of purpose to our lives.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0F62DE-546F-9F4E-8B78-78A151E2DC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4651" y="167461"/>
            <a:ext cx="1634788" cy="666025"/>
          </a:xfrm>
          <a:prstGeom prst="rect">
            <a:avLst/>
          </a:prstGeom>
        </p:spPr>
      </p:pic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xmlns="" id="{27E5CCEE-60BA-E448-9A07-65551973F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74" y="498475"/>
            <a:ext cx="5468480" cy="17317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6055C5-E8F0-C14A-A925-662A63F64794}"/>
              </a:ext>
            </a:extLst>
          </p:cNvPr>
          <p:cNvSpPr/>
          <p:nvPr/>
        </p:nvSpPr>
        <p:spPr>
          <a:xfrm>
            <a:off x="786370" y="798901"/>
            <a:ext cx="43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 does ‘occupation’ mean?</a:t>
            </a:r>
          </a:p>
        </p:txBody>
      </p:sp>
    </p:spTree>
    <p:extLst>
      <p:ext uri="{BB962C8B-B14F-4D97-AF65-F5344CB8AC3E}">
        <p14:creationId xmlns:p14="http://schemas.microsoft.com/office/powerpoint/2010/main" val="3240295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DEE68B2C-B07D-3043-A6AC-A0D3CDB39320}"/>
              </a:ext>
            </a:extLst>
          </p:cNvPr>
          <p:cNvSpPr txBox="1">
            <a:spLocks/>
          </p:cNvSpPr>
          <p:nvPr/>
        </p:nvSpPr>
        <p:spPr>
          <a:xfrm>
            <a:off x="3526972" y="5492322"/>
            <a:ext cx="8410160" cy="1010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  <a:t>Pa weithgareddau sy’n bwysig i chi?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433D54-BC17-6541-8CC1-25E3A3391BFC}"/>
              </a:ext>
            </a:extLst>
          </p:cNvPr>
          <p:cNvSpPr/>
          <p:nvPr/>
        </p:nvSpPr>
        <p:spPr>
          <a:xfrm>
            <a:off x="8553450" y="3219449"/>
            <a:ext cx="3200401" cy="214312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0F62DE-546F-9F4E-8B78-78A151E2DC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94651" y="205138"/>
            <a:ext cx="1634788" cy="590671"/>
          </a:xfrm>
          <a:prstGeom prst="rect">
            <a:avLst/>
          </a:prstGeom>
        </p:spPr>
      </p:pic>
      <p:pic>
        <p:nvPicPr>
          <p:cNvPr id="18" name="Picture 17" descr="A young child sitting on a table&#10;&#10;Description automatically generated">
            <a:extLst>
              <a:ext uri="{FF2B5EF4-FFF2-40B4-BE49-F238E27FC236}">
                <a16:creationId xmlns:a16="http://schemas.microsoft.com/office/drawing/2014/main" xmlns="" id="{29487785-C2E3-A84B-886C-576A863372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3244850"/>
            <a:ext cx="3198555" cy="2132370"/>
          </a:xfrm>
          <a:prstGeom prst="rect">
            <a:avLst/>
          </a:prstGeom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A0895376-70A5-D347-A6EB-87F0DCA20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74" y="498475"/>
            <a:ext cx="5468480" cy="17317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6370" y="798901"/>
            <a:ext cx="43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Beth yw ystyr ‘galwedigaeth’?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5999" y="1258953"/>
            <a:ext cx="5734486" cy="193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2">
              <a:spcAft>
                <a:spcPts val="1200"/>
              </a:spcAft>
            </a:pPr>
            <a:r>
              <a:rPr lang="en-GB" sz="26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 galwedigaeth yn cyfeirio at y gweithgareddau bob dydd a wnawn i ofalu amdanom ein hunain ac sy’n rhoi ymdeimlad o ddiben i’n bywydau. </a:t>
            </a:r>
            <a:endParaRPr lang="en-GB" sz="26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244850"/>
            <a:ext cx="3215432" cy="214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DEE68B2C-B07D-3043-A6AC-A0D3CDB39320}"/>
              </a:ext>
            </a:extLst>
          </p:cNvPr>
          <p:cNvSpPr txBox="1">
            <a:spLocks/>
          </p:cNvSpPr>
          <p:nvPr/>
        </p:nvSpPr>
        <p:spPr>
          <a:xfrm>
            <a:off x="4419600" y="5492323"/>
            <a:ext cx="7517531" cy="86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activities matter to you?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433D54-BC17-6541-8CC1-25E3A3391BFC}"/>
              </a:ext>
            </a:extLst>
          </p:cNvPr>
          <p:cNvSpPr/>
          <p:nvPr/>
        </p:nvSpPr>
        <p:spPr>
          <a:xfrm>
            <a:off x="8553450" y="3219449"/>
            <a:ext cx="3200401" cy="214312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0F62DE-546F-9F4E-8B78-78A151E2DC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4651" y="167461"/>
            <a:ext cx="1634788" cy="666025"/>
          </a:xfrm>
          <a:prstGeom prst="rect">
            <a:avLst/>
          </a:prstGeom>
        </p:spPr>
      </p:pic>
      <p:pic>
        <p:nvPicPr>
          <p:cNvPr id="18" name="Picture 17" descr="A young child sitting on a table&#10;&#10;Description automatically generated">
            <a:extLst>
              <a:ext uri="{FF2B5EF4-FFF2-40B4-BE49-F238E27FC236}">
                <a16:creationId xmlns:a16="http://schemas.microsoft.com/office/drawing/2014/main" xmlns="" id="{29487785-C2E3-A84B-886C-576A863372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3244850"/>
            <a:ext cx="3198555" cy="2132370"/>
          </a:xfrm>
          <a:prstGeom prst="rect">
            <a:avLst/>
          </a:prstGeom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A0895376-70A5-D347-A6EB-87F0DCA20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74" y="498475"/>
            <a:ext cx="5468480" cy="17317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6370" y="798901"/>
            <a:ext cx="43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 does ‘occupation’ mean?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5999" y="1258953"/>
            <a:ext cx="5734486" cy="193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2">
              <a:spcAft>
                <a:spcPts val="1200"/>
              </a:spcAft>
            </a:pP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Occupation refers to the everyday activities we do to look after ourselves and that give a sense of purpose to our lives.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244850"/>
            <a:ext cx="3215432" cy="214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49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342566-E5A2-504B-A63A-949FC0721A1B}"/>
              </a:ext>
            </a:extLst>
          </p:cNvPr>
          <p:cNvSpPr/>
          <p:nvPr/>
        </p:nvSpPr>
        <p:spPr>
          <a:xfrm>
            <a:off x="0" y="0"/>
            <a:ext cx="6096000" cy="6908799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xmlns="" id="{F5791111-4F9E-204E-ACB2-D659AAE9BD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-150736"/>
            <a:ext cx="4931689" cy="2797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0E9483-DE12-2C4F-9137-56FC8CF67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38" y="2759370"/>
            <a:ext cx="5083828" cy="2768319"/>
          </a:xfrm>
        </p:spPr>
        <p:txBody>
          <a:bodyPr>
            <a:normAutofit fontScale="85000" lnSpcReduction="10000"/>
          </a:bodyPr>
          <a:lstStyle/>
          <a:p>
            <a:pPr lvl="2">
              <a:lnSpc>
                <a:spcPct val="120000"/>
              </a:lnSpc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 yn ceisio edrych ar y byd drwy lygaid pobl eraill, yn canolbwyntio ar y meysydd bywyd y maent yn eu cael yn anodd neu’n heriol, yna eu helpu i ganfod ffordd i oresgyn yr heriau hynny.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63BC33-0261-4244-917D-A186058DB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7232" y="1314546"/>
            <a:ext cx="4594225" cy="1097024"/>
          </a:xfrm>
        </p:spPr>
        <p:txBody>
          <a:bodyPr>
            <a:normAutofit fontScale="85000" lnSpcReduction="10000"/>
          </a:bodyPr>
          <a:lstStyle/>
          <a:p>
            <a:pPr lvl="3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Mae’r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cyfan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ddatrys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problemau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creadigrwydd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gweithio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gydag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unigolyn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3BD432-E4D4-D748-B6BA-7FAD40F88035}"/>
              </a:ext>
            </a:extLst>
          </p:cNvPr>
          <p:cNvSpPr/>
          <p:nvPr/>
        </p:nvSpPr>
        <p:spPr>
          <a:xfrm>
            <a:off x="6931679" y="2647023"/>
            <a:ext cx="509306" cy="722601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0119E3D-6170-6947-9490-AEBBBEA3A550}"/>
              </a:ext>
            </a:extLst>
          </p:cNvPr>
          <p:cNvSpPr/>
          <p:nvPr/>
        </p:nvSpPr>
        <p:spPr>
          <a:xfrm>
            <a:off x="6931679" y="3706030"/>
            <a:ext cx="509306" cy="722601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64769B1-F455-B140-B8B5-B6BB886BCF69}"/>
              </a:ext>
            </a:extLst>
          </p:cNvPr>
          <p:cNvSpPr/>
          <p:nvPr/>
        </p:nvSpPr>
        <p:spPr>
          <a:xfrm>
            <a:off x="6931679" y="4784069"/>
            <a:ext cx="509306" cy="722601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975B4B1-0146-3A4B-8EF5-62E2B4712E56}"/>
              </a:ext>
            </a:extLst>
          </p:cNvPr>
          <p:cNvSpPr/>
          <p:nvPr/>
        </p:nvSpPr>
        <p:spPr>
          <a:xfrm>
            <a:off x="7618421" y="2643363"/>
            <a:ext cx="3581795" cy="707886"/>
          </a:xfrm>
          <a:prstGeom prst="rect">
            <a:avLst/>
          </a:prstGeom>
        </p:spPr>
        <p:txBody>
          <a:bodyPr wrap="square" lIns="90000" anchor="ctr" anchorCtr="0">
            <a:spAutoFit/>
          </a:bodyPr>
          <a:lstStyle/>
          <a:p>
            <a:pPr marL="0" lvl="3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Deall beth maent eisiau ei gyflawni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F1DAC57-C952-4049-AC58-63EAB972BA81}"/>
              </a:ext>
            </a:extLst>
          </p:cNvPr>
          <p:cNvSpPr/>
          <p:nvPr/>
        </p:nvSpPr>
        <p:spPr>
          <a:xfrm>
            <a:off x="7618420" y="4626521"/>
            <a:ext cx="3581795" cy="1015663"/>
          </a:xfrm>
          <a:prstGeom prst="rect">
            <a:avLst/>
          </a:prstGeom>
        </p:spPr>
        <p:txBody>
          <a:bodyPr wrap="square" lIns="90000" anchor="ctr" anchorCtr="0">
            <a:spAutoFit/>
          </a:bodyPr>
          <a:lstStyle/>
          <a:p>
            <a:pPr marL="0" lvl="3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Gweithio gyda nhw i ganfod pa fath o gymorth maent ei angen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3B15857-0C90-D844-ACD5-52E92296C1D2}"/>
              </a:ext>
            </a:extLst>
          </p:cNvPr>
          <p:cNvSpPr/>
          <p:nvPr/>
        </p:nvSpPr>
        <p:spPr>
          <a:xfrm>
            <a:off x="7618420" y="3548482"/>
            <a:ext cx="3216399" cy="1015663"/>
          </a:xfrm>
          <a:prstGeom prst="rect">
            <a:avLst/>
          </a:prstGeom>
        </p:spPr>
        <p:txBody>
          <a:bodyPr wrap="square" lIns="90000" anchor="ctr" anchorCtr="0">
            <a:spAutoFit/>
          </a:bodyPr>
          <a:lstStyle/>
          <a:p>
            <a:pPr marL="0" lvl="3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Mynd i’r afael â’r problemau sy’n eu hwynebu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48408" y="192817"/>
            <a:ext cx="1727274" cy="6153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7152" y="697301"/>
            <a:ext cx="4831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Beth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therapyddion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galwedigaethol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wneud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346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3256</TotalTime>
  <Words>881</Words>
  <Application>Microsoft Office PowerPoint</Application>
  <PresentationFormat>Custom</PresentationFormat>
  <Paragraphs>104</Paragraphs>
  <Slides>28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 stori</vt:lpstr>
      <vt:lpstr>My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Wilks</dc:creator>
  <cp:lastModifiedBy>Gwerfyl Jones</cp:lastModifiedBy>
  <cp:revision>101</cp:revision>
  <cp:lastPrinted>2020-10-22T07:59:38Z</cp:lastPrinted>
  <dcterms:created xsi:type="dcterms:W3CDTF">2020-10-14T09:52:37Z</dcterms:created>
  <dcterms:modified xsi:type="dcterms:W3CDTF">2020-10-22T13:41:45Z</dcterms:modified>
</cp:coreProperties>
</file>