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9"/>
  </p:notesMasterIdLst>
  <p:sldIdLst>
    <p:sldId id="262" r:id="rId5"/>
    <p:sldId id="284" r:id="rId6"/>
    <p:sldId id="275" r:id="rId7"/>
    <p:sldId id="308" r:id="rId8"/>
    <p:sldId id="293" r:id="rId9"/>
    <p:sldId id="265" r:id="rId10"/>
    <p:sldId id="302" r:id="rId11"/>
    <p:sldId id="299" r:id="rId12"/>
    <p:sldId id="306" r:id="rId13"/>
    <p:sldId id="303" r:id="rId14"/>
    <p:sldId id="304" r:id="rId15"/>
    <p:sldId id="305" r:id="rId16"/>
    <p:sldId id="295" r:id="rId17"/>
    <p:sldId id="281" r:id="rId18"/>
    <p:sldId id="300" r:id="rId19"/>
    <p:sldId id="301" r:id="rId20"/>
    <p:sldId id="257" r:id="rId21"/>
    <p:sldId id="258" r:id="rId22"/>
    <p:sldId id="259" r:id="rId23"/>
    <p:sldId id="289" r:id="rId24"/>
    <p:sldId id="298" r:id="rId25"/>
    <p:sldId id="297" r:id="rId26"/>
    <p:sldId id="283" r:id="rId27"/>
    <p:sldId id="294"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ephen Griffiths (HEIW)" initials="SG(" lastIdx="1" clrIdx="0">
    <p:extLst>
      <p:ext uri="{19B8F6BF-5375-455C-9EA6-DF929625EA0E}">
        <p15:presenceInfo xmlns:p15="http://schemas.microsoft.com/office/powerpoint/2012/main" userId="S::stephen.griffiths2@wales.nhs.uk::2a7ef9ae-184f-4e02-a7d9-524558a2b9b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4972"/>
    <a:srgbClr val="C1A87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518B795-EAD1-45DD-A0CD-B2202FAECA06}" v="10" dt="2020-05-13T14:16:04.26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09" autoAdjust="0"/>
    <p:restoredTop sz="94660"/>
  </p:normalViewPr>
  <p:slideViewPr>
    <p:cSldViewPr snapToGrid="0">
      <p:cViewPr varScale="1">
        <p:scale>
          <a:sx n="64" d="100"/>
          <a:sy n="64" d="100"/>
        </p:scale>
        <p:origin x="400" y="24"/>
      </p:cViewPr>
      <p:guideLst/>
    </p:cSldViewPr>
  </p:slideViewPr>
  <p:notesTextViewPr>
    <p:cViewPr>
      <p:scale>
        <a:sx n="1" d="1"/>
        <a:sy n="1" d="1"/>
      </p:scale>
      <p:origin x="0" y="0"/>
    </p:cViewPr>
  </p:notesTextViewPr>
  <p:sorterViewPr>
    <p:cViewPr>
      <p:scale>
        <a:sx n="100" d="100"/>
        <a:sy n="100" d="100"/>
      </p:scale>
      <p:origin x="0" y="-830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commentAuthors" Target="commentAuthors.xml"/><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phen Griffiths (HEIW)" userId="2a7ef9ae-184f-4e02-a7d9-524558a2b9bc" providerId="ADAL" clId="{9518B795-EAD1-45DD-A0CD-B2202FAECA06}"/>
    <pc:docChg chg="undo custSel modSld">
      <pc:chgData name="Stephen Griffiths (HEIW)" userId="2a7ef9ae-184f-4e02-a7d9-524558a2b9bc" providerId="ADAL" clId="{9518B795-EAD1-45DD-A0CD-B2202FAECA06}" dt="2020-05-13T14:16:13.470" v="267" actId="27636"/>
      <pc:docMkLst>
        <pc:docMk/>
      </pc:docMkLst>
      <pc:sldChg chg="modSp">
        <pc:chgData name="Stephen Griffiths (HEIW)" userId="2a7ef9ae-184f-4e02-a7d9-524558a2b9bc" providerId="ADAL" clId="{9518B795-EAD1-45DD-A0CD-B2202FAECA06}" dt="2020-05-13T08:44:44.620" v="3" actId="20577"/>
        <pc:sldMkLst>
          <pc:docMk/>
          <pc:sldMk cId="2931455107" sldId="262"/>
        </pc:sldMkLst>
        <pc:spChg chg="mod">
          <ac:chgData name="Stephen Griffiths (HEIW)" userId="2a7ef9ae-184f-4e02-a7d9-524558a2b9bc" providerId="ADAL" clId="{9518B795-EAD1-45DD-A0CD-B2202FAECA06}" dt="2020-05-13T08:44:44.620" v="3" actId="20577"/>
          <ac:spMkLst>
            <pc:docMk/>
            <pc:sldMk cId="2931455107" sldId="262"/>
            <ac:spMk id="14" creationId="{00000000-0000-0000-0000-000000000000}"/>
          </ac:spMkLst>
        </pc:spChg>
      </pc:sldChg>
      <pc:sldChg chg="modSp">
        <pc:chgData name="Stephen Griffiths (HEIW)" userId="2a7ef9ae-184f-4e02-a7d9-524558a2b9bc" providerId="ADAL" clId="{9518B795-EAD1-45DD-A0CD-B2202FAECA06}" dt="2020-05-13T14:04:21.681" v="11" actId="20577"/>
        <pc:sldMkLst>
          <pc:docMk/>
          <pc:sldMk cId="3900223430" sldId="275"/>
        </pc:sldMkLst>
        <pc:spChg chg="mod">
          <ac:chgData name="Stephen Griffiths (HEIW)" userId="2a7ef9ae-184f-4e02-a7d9-524558a2b9bc" providerId="ADAL" clId="{9518B795-EAD1-45DD-A0CD-B2202FAECA06}" dt="2020-05-13T14:04:21.681" v="11" actId="20577"/>
          <ac:spMkLst>
            <pc:docMk/>
            <pc:sldMk cId="3900223430" sldId="275"/>
            <ac:spMk id="9" creationId="{00000000-0000-0000-0000-000000000000}"/>
          </ac:spMkLst>
        </pc:spChg>
      </pc:sldChg>
      <pc:sldChg chg="modSp">
        <pc:chgData name="Stephen Griffiths (HEIW)" userId="2a7ef9ae-184f-4e02-a7d9-524558a2b9bc" providerId="ADAL" clId="{9518B795-EAD1-45DD-A0CD-B2202FAECA06}" dt="2020-05-13T14:07:25.193" v="15" actId="6549"/>
        <pc:sldMkLst>
          <pc:docMk/>
          <pc:sldMk cId="2413977342" sldId="293"/>
        </pc:sldMkLst>
        <pc:spChg chg="mod">
          <ac:chgData name="Stephen Griffiths (HEIW)" userId="2a7ef9ae-184f-4e02-a7d9-524558a2b9bc" providerId="ADAL" clId="{9518B795-EAD1-45DD-A0CD-B2202FAECA06}" dt="2020-05-13T14:07:25.193" v="15" actId="6549"/>
          <ac:spMkLst>
            <pc:docMk/>
            <pc:sldMk cId="2413977342" sldId="293"/>
            <ac:spMk id="4" creationId="{00000000-0000-0000-0000-000000000000}"/>
          </ac:spMkLst>
        </pc:spChg>
        <pc:spChg chg="mod">
          <ac:chgData name="Stephen Griffiths (HEIW)" userId="2a7ef9ae-184f-4e02-a7d9-524558a2b9bc" providerId="ADAL" clId="{9518B795-EAD1-45DD-A0CD-B2202FAECA06}" dt="2020-05-13T08:45:55.217" v="8" actId="20577"/>
          <ac:spMkLst>
            <pc:docMk/>
            <pc:sldMk cId="2413977342" sldId="293"/>
            <ac:spMk id="8" creationId="{00000000-0000-0000-0000-000000000000}"/>
          </ac:spMkLst>
        </pc:spChg>
      </pc:sldChg>
      <pc:sldChg chg="addSp delSp modSp">
        <pc:chgData name="Stephen Griffiths (HEIW)" userId="2a7ef9ae-184f-4e02-a7d9-524558a2b9bc" providerId="ADAL" clId="{9518B795-EAD1-45DD-A0CD-B2202FAECA06}" dt="2020-05-13T14:16:13.470" v="267" actId="27636"/>
        <pc:sldMkLst>
          <pc:docMk/>
          <pc:sldMk cId="104390638" sldId="294"/>
        </pc:sldMkLst>
        <pc:spChg chg="add del mod">
          <ac:chgData name="Stephen Griffiths (HEIW)" userId="2a7ef9ae-184f-4e02-a7d9-524558a2b9bc" providerId="ADAL" clId="{9518B795-EAD1-45DD-A0CD-B2202FAECA06}" dt="2020-05-13T14:14:57.656" v="211" actId="478"/>
          <ac:spMkLst>
            <pc:docMk/>
            <pc:sldMk cId="104390638" sldId="294"/>
            <ac:spMk id="3" creationId="{DB6B06B4-B303-4D64-BBE0-3D9A2ACA71C2}"/>
          </ac:spMkLst>
        </pc:spChg>
        <pc:spChg chg="del mod">
          <ac:chgData name="Stephen Griffiths (HEIW)" userId="2a7ef9ae-184f-4e02-a7d9-524558a2b9bc" providerId="ADAL" clId="{9518B795-EAD1-45DD-A0CD-B2202FAECA06}" dt="2020-05-13T14:14:48.641" v="209" actId="478"/>
          <ac:spMkLst>
            <pc:docMk/>
            <pc:sldMk cId="104390638" sldId="294"/>
            <ac:spMk id="8" creationId="{00000000-0000-0000-0000-000000000000}"/>
          </ac:spMkLst>
        </pc:spChg>
        <pc:spChg chg="mod">
          <ac:chgData name="Stephen Griffiths (HEIW)" userId="2a7ef9ae-184f-4e02-a7d9-524558a2b9bc" providerId="ADAL" clId="{9518B795-EAD1-45DD-A0CD-B2202FAECA06}" dt="2020-05-13T14:16:13.470" v="267" actId="27636"/>
          <ac:spMkLst>
            <pc:docMk/>
            <pc:sldMk cId="104390638" sldId="294"/>
            <ac:spMk id="9" creationId="{00000000-0000-0000-0000-000000000000}"/>
          </ac:spMkLst>
        </pc:spChg>
        <pc:picChg chg="mod">
          <ac:chgData name="Stephen Griffiths (HEIW)" userId="2a7ef9ae-184f-4e02-a7d9-524558a2b9bc" providerId="ADAL" clId="{9518B795-EAD1-45DD-A0CD-B2202FAECA06}" dt="2020-05-13T14:15:04.688" v="212" actId="1076"/>
          <ac:picMkLst>
            <pc:docMk/>
            <pc:sldMk cId="104390638" sldId="294"/>
            <ac:picMk id="10" creationId="{00000000-0000-0000-0000-000000000000}"/>
          </ac:picMkLst>
        </pc:picChg>
      </pc:sldChg>
      <pc:sldChg chg="modSp">
        <pc:chgData name="Stephen Griffiths (HEIW)" userId="2a7ef9ae-184f-4e02-a7d9-524558a2b9bc" providerId="ADAL" clId="{9518B795-EAD1-45DD-A0CD-B2202FAECA06}" dt="2020-05-13T14:12:36.353" v="166" actId="13926"/>
        <pc:sldMkLst>
          <pc:docMk/>
          <pc:sldMk cId="2611443313" sldId="297"/>
        </pc:sldMkLst>
        <pc:spChg chg="mod">
          <ac:chgData name="Stephen Griffiths (HEIW)" userId="2a7ef9ae-184f-4e02-a7d9-524558a2b9bc" providerId="ADAL" clId="{9518B795-EAD1-45DD-A0CD-B2202FAECA06}" dt="2020-05-13T14:12:36.353" v="166" actId="13926"/>
          <ac:spMkLst>
            <pc:docMk/>
            <pc:sldMk cId="2611443313" sldId="297"/>
            <ac:spMk id="4" creationId="{00000000-0000-0000-0000-000000000000}"/>
          </ac:spMkLst>
        </pc:spChg>
      </pc:sldChg>
      <pc:sldChg chg="modSp">
        <pc:chgData name="Stephen Griffiths (HEIW)" userId="2a7ef9ae-184f-4e02-a7d9-524558a2b9bc" providerId="ADAL" clId="{9518B795-EAD1-45DD-A0CD-B2202FAECA06}" dt="2020-05-13T08:45:01.951" v="4" actId="20577"/>
        <pc:sldMkLst>
          <pc:docMk/>
          <pc:sldMk cId="2199614442" sldId="308"/>
        </pc:sldMkLst>
        <pc:spChg chg="mod">
          <ac:chgData name="Stephen Griffiths (HEIW)" userId="2a7ef9ae-184f-4e02-a7d9-524558a2b9bc" providerId="ADAL" clId="{9518B795-EAD1-45DD-A0CD-B2202FAECA06}" dt="2020-05-13T08:45:01.951" v="4" actId="20577"/>
          <ac:spMkLst>
            <pc:docMk/>
            <pc:sldMk cId="2199614442" sldId="308"/>
            <ac:spMk id="8" creationId="{00000000-0000-0000-0000-000000000000}"/>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623550079258943E-2"/>
          <c:y val="0.10065469322604366"/>
          <c:w val="0.94050880077313948"/>
          <c:h val="0.84068527340502897"/>
        </c:manualLayout>
      </c:layout>
      <c:lineChart>
        <c:grouping val="standard"/>
        <c:varyColors val="0"/>
        <c:ser>
          <c:idx val="0"/>
          <c:order val="0"/>
          <c:tx>
            <c:strRef>
              <c:f>Sheet1!$A$4</c:f>
              <c:strCache>
                <c:ptCount val="1"/>
                <c:pt idx="0">
                  <c:v>Adult Nursing</c:v>
                </c:pt>
              </c:strCache>
            </c:strRef>
          </c:tx>
          <c:spPr>
            <a:ln w="28575" cap="rnd">
              <a:solidFill>
                <a:schemeClr val="accent1"/>
              </a:solidFill>
              <a:round/>
            </a:ln>
            <a:effectLst/>
          </c:spPr>
          <c:marker>
            <c:symbol val="none"/>
          </c:marker>
          <c:cat>
            <c:strRef>
              <c:f>Sheet1!$B$3:$H$3</c:f>
              <c:strCache>
                <c:ptCount val="7"/>
                <c:pt idx="0">
                  <c:v>14/15</c:v>
                </c:pt>
                <c:pt idx="1">
                  <c:v>15/16</c:v>
                </c:pt>
                <c:pt idx="2">
                  <c:v>16/17</c:v>
                </c:pt>
                <c:pt idx="3">
                  <c:v>17/18</c:v>
                </c:pt>
                <c:pt idx="4">
                  <c:v>18/19</c:v>
                </c:pt>
                <c:pt idx="5">
                  <c:v>19/20</c:v>
                </c:pt>
                <c:pt idx="6">
                  <c:v>20/21</c:v>
                </c:pt>
              </c:strCache>
            </c:strRef>
          </c:cat>
          <c:val>
            <c:numRef>
              <c:f>Sheet1!$B$4:$H$4</c:f>
              <c:numCache>
                <c:formatCode>General</c:formatCode>
                <c:ptCount val="7"/>
                <c:pt idx="0">
                  <c:v>662</c:v>
                </c:pt>
                <c:pt idx="1">
                  <c:v>876</c:v>
                </c:pt>
                <c:pt idx="2">
                  <c:v>964</c:v>
                </c:pt>
                <c:pt idx="3">
                  <c:v>1100</c:v>
                </c:pt>
                <c:pt idx="4">
                  <c:v>1210</c:v>
                </c:pt>
                <c:pt idx="5">
                  <c:v>1216</c:v>
                </c:pt>
                <c:pt idx="6">
                  <c:v>1400</c:v>
                </c:pt>
              </c:numCache>
            </c:numRef>
          </c:val>
          <c:smooth val="1"/>
          <c:extLst>
            <c:ext xmlns:c16="http://schemas.microsoft.com/office/drawing/2014/chart" uri="{C3380CC4-5D6E-409C-BE32-E72D297353CC}">
              <c16:uniqueId val="{00000000-B684-4433-A337-ACB58B9947F8}"/>
            </c:ext>
          </c:extLst>
        </c:ser>
        <c:dLbls>
          <c:showLegendKey val="0"/>
          <c:showVal val="0"/>
          <c:showCatName val="0"/>
          <c:showSerName val="0"/>
          <c:showPercent val="0"/>
          <c:showBubbleSize val="0"/>
        </c:dLbls>
        <c:smooth val="0"/>
        <c:axId val="427746048"/>
        <c:axId val="427747032"/>
      </c:lineChart>
      <c:catAx>
        <c:axId val="4277460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27747032"/>
        <c:crosses val="autoZero"/>
        <c:auto val="1"/>
        <c:lblAlgn val="ctr"/>
        <c:lblOffset val="100"/>
        <c:noMultiLvlLbl val="0"/>
      </c:catAx>
      <c:valAx>
        <c:axId val="4277470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27746048"/>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cked"/>
        <c:varyColors val="0"/>
        <c:ser>
          <c:idx val="0"/>
          <c:order val="0"/>
          <c:tx>
            <c:strRef>
              <c:f>Sheet1!$A$9</c:f>
              <c:strCache>
                <c:ptCount val="1"/>
                <c:pt idx="0">
                  <c:v>Nursing - Child</c:v>
                </c:pt>
              </c:strCache>
            </c:strRef>
          </c:tx>
          <c:spPr>
            <a:ln w="28575" cap="rnd">
              <a:solidFill>
                <a:schemeClr val="accent1"/>
              </a:solidFill>
              <a:round/>
            </a:ln>
            <a:effectLst/>
          </c:spPr>
          <c:marker>
            <c:symbol val="none"/>
          </c:marker>
          <c:cat>
            <c:strRef>
              <c:f>Sheet1!$B$8:$H$8</c:f>
              <c:strCache>
                <c:ptCount val="7"/>
                <c:pt idx="0">
                  <c:v>14/15</c:v>
                </c:pt>
                <c:pt idx="1">
                  <c:v>15/16</c:v>
                </c:pt>
                <c:pt idx="2">
                  <c:v>16/17</c:v>
                </c:pt>
                <c:pt idx="3">
                  <c:v>17/18</c:v>
                </c:pt>
                <c:pt idx="4">
                  <c:v>18/19</c:v>
                </c:pt>
                <c:pt idx="5">
                  <c:v>19/20</c:v>
                </c:pt>
                <c:pt idx="6">
                  <c:v>20/21</c:v>
                </c:pt>
              </c:strCache>
            </c:strRef>
          </c:cat>
          <c:val>
            <c:numRef>
              <c:f>Sheet1!$B$9:$H$9</c:f>
              <c:numCache>
                <c:formatCode>General</c:formatCode>
                <c:ptCount val="7"/>
                <c:pt idx="0">
                  <c:v>105</c:v>
                </c:pt>
                <c:pt idx="1">
                  <c:v>100</c:v>
                </c:pt>
                <c:pt idx="2">
                  <c:v>100</c:v>
                </c:pt>
                <c:pt idx="3">
                  <c:v>140</c:v>
                </c:pt>
                <c:pt idx="4">
                  <c:v>154</c:v>
                </c:pt>
                <c:pt idx="5">
                  <c:v>154</c:v>
                </c:pt>
                <c:pt idx="6">
                  <c:v>154</c:v>
                </c:pt>
              </c:numCache>
            </c:numRef>
          </c:val>
          <c:smooth val="1"/>
          <c:extLst>
            <c:ext xmlns:c16="http://schemas.microsoft.com/office/drawing/2014/chart" uri="{C3380CC4-5D6E-409C-BE32-E72D297353CC}">
              <c16:uniqueId val="{00000000-3752-495D-98FB-FADAB96C039D}"/>
            </c:ext>
          </c:extLst>
        </c:ser>
        <c:ser>
          <c:idx val="1"/>
          <c:order val="1"/>
          <c:tx>
            <c:strRef>
              <c:f>Sheet1!$A$10</c:f>
              <c:strCache>
                <c:ptCount val="1"/>
                <c:pt idx="0">
                  <c:v>Nursing - MH</c:v>
                </c:pt>
              </c:strCache>
            </c:strRef>
          </c:tx>
          <c:spPr>
            <a:ln w="28575" cap="rnd">
              <a:solidFill>
                <a:schemeClr val="accent2"/>
              </a:solidFill>
              <a:round/>
            </a:ln>
            <a:effectLst/>
          </c:spPr>
          <c:marker>
            <c:symbol val="none"/>
          </c:marker>
          <c:cat>
            <c:strRef>
              <c:f>Sheet1!$B$8:$H$8</c:f>
              <c:strCache>
                <c:ptCount val="7"/>
                <c:pt idx="0">
                  <c:v>14/15</c:v>
                </c:pt>
                <c:pt idx="1">
                  <c:v>15/16</c:v>
                </c:pt>
                <c:pt idx="2">
                  <c:v>16/17</c:v>
                </c:pt>
                <c:pt idx="3">
                  <c:v>17/18</c:v>
                </c:pt>
                <c:pt idx="4">
                  <c:v>18/19</c:v>
                </c:pt>
                <c:pt idx="5">
                  <c:v>19/20</c:v>
                </c:pt>
                <c:pt idx="6">
                  <c:v>20/21</c:v>
                </c:pt>
              </c:strCache>
            </c:strRef>
          </c:cat>
          <c:val>
            <c:numRef>
              <c:f>Sheet1!$B$10:$H$10</c:f>
              <c:numCache>
                <c:formatCode>General</c:formatCode>
                <c:ptCount val="7"/>
                <c:pt idx="0">
                  <c:v>249</c:v>
                </c:pt>
                <c:pt idx="1">
                  <c:v>262</c:v>
                </c:pt>
                <c:pt idx="2">
                  <c:v>289</c:v>
                </c:pt>
                <c:pt idx="3">
                  <c:v>300</c:v>
                </c:pt>
                <c:pt idx="4">
                  <c:v>330</c:v>
                </c:pt>
                <c:pt idx="5">
                  <c:v>324</c:v>
                </c:pt>
                <c:pt idx="6">
                  <c:v>356</c:v>
                </c:pt>
              </c:numCache>
            </c:numRef>
          </c:val>
          <c:smooth val="1"/>
          <c:extLst>
            <c:ext xmlns:c16="http://schemas.microsoft.com/office/drawing/2014/chart" uri="{C3380CC4-5D6E-409C-BE32-E72D297353CC}">
              <c16:uniqueId val="{00000001-3752-495D-98FB-FADAB96C039D}"/>
            </c:ext>
          </c:extLst>
        </c:ser>
        <c:ser>
          <c:idx val="2"/>
          <c:order val="2"/>
          <c:tx>
            <c:strRef>
              <c:f>Sheet1!$A$11</c:f>
              <c:strCache>
                <c:ptCount val="1"/>
                <c:pt idx="0">
                  <c:v>Nursing - LD</c:v>
                </c:pt>
              </c:strCache>
            </c:strRef>
          </c:tx>
          <c:spPr>
            <a:ln w="28575" cap="rnd">
              <a:solidFill>
                <a:schemeClr val="accent3"/>
              </a:solidFill>
              <a:round/>
            </a:ln>
            <a:effectLst/>
          </c:spPr>
          <c:marker>
            <c:symbol val="none"/>
          </c:marker>
          <c:cat>
            <c:strRef>
              <c:f>Sheet1!$B$8:$H$8</c:f>
              <c:strCache>
                <c:ptCount val="7"/>
                <c:pt idx="0">
                  <c:v>14/15</c:v>
                </c:pt>
                <c:pt idx="1">
                  <c:v>15/16</c:v>
                </c:pt>
                <c:pt idx="2">
                  <c:v>16/17</c:v>
                </c:pt>
                <c:pt idx="3">
                  <c:v>17/18</c:v>
                </c:pt>
                <c:pt idx="4">
                  <c:v>18/19</c:v>
                </c:pt>
                <c:pt idx="5">
                  <c:v>19/20</c:v>
                </c:pt>
                <c:pt idx="6">
                  <c:v>20/21</c:v>
                </c:pt>
              </c:strCache>
            </c:strRef>
          </c:cat>
          <c:val>
            <c:numRef>
              <c:f>Sheet1!$B$11:$H$11</c:f>
              <c:numCache>
                <c:formatCode>General</c:formatCode>
                <c:ptCount val="7"/>
                <c:pt idx="0">
                  <c:v>37</c:v>
                </c:pt>
                <c:pt idx="1">
                  <c:v>45</c:v>
                </c:pt>
                <c:pt idx="2">
                  <c:v>65</c:v>
                </c:pt>
                <c:pt idx="3">
                  <c:v>70</c:v>
                </c:pt>
                <c:pt idx="4">
                  <c:v>77</c:v>
                </c:pt>
                <c:pt idx="5">
                  <c:v>77</c:v>
                </c:pt>
                <c:pt idx="6">
                  <c:v>77</c:v>
                </c:pt>
              </c:numCache>
            </c:numRef>
          </c:val>
          <c:smooth val="1"/>
          <c:extLst>
            <c:ext xmlns:c16="http://schemas.microsoft.com/office/drawing/2014/chart" uri="{C3380CC4-5D6E-409C-BE32-E72D297353CC}">
              <c16:uniqueId val="{00000002-3752-495D-98FB-FADAB96C039D}"/>
            </c:ext>
          </c:extLst>
        </c:ser>
        <c:ser>
          <c:idx val="3"/>
          <c:order val="3"/>
          <c:tx>
            <c:strRef>
              <c:f>Sheet1!$A$12</c:f>
              <c:strCache>
                <c:ptCount val="1"/>
                <c:pt idx="0">
                  <c:v>Midwifery</c:v>
                </c:pt>
              </c:strCache>
            </c:strRef>
          </c:tx>
          <c:spPr>
            <a:ln w="28575" cap="rnd">
              <a:solidFill>
                <a:schemeClr val="accent4"/>
              </a:solidFill>
              <a:round/>
            </a:ln>
            <a:effectLst/>
          </c:spPr>
          <c:marker>
            <c:symbol val="none"/>
          </c:marker>
          <c:cat>
            <c:strRef>
              <c:f>Sheet1!$B$8:$H$8</c:f>
              <c:strCache>
                <c:ptCount val="7"/>
                <c:pt idx="0">
                  <c:v>14/15</c:v>
                </c:pt>
                <c:pt idx="1">
                  <c:v>15/16</c:v>
                </c:pt>
                <c:pt idx="2">
                  <c:v>16/17</c:v>
                </c:pt>
                <c:pt idx="3">
                  <c:v>17/18</c:v>
                </c:pt>
                <c:pt idx="4">
                  <c:v>18/19</c:v>
                </c:pt>
                <c:pt idx="5">
                  <c:v>19/20</c:v>
                </c:pt>
                <c:pt idx="6">
                  <c:v>20/21</c:v>
                </c:pt>
              </c:strCache>
            </c:strRef>
          </c:cat>
          <c:val>
            <c:numRef>
              <c:f>Sheet1!$B$12:$H$12</c:f>
              <c:numCache>
                <c:formatCode>General</c:formatCode>
                <c:ptCount val="7"/>
                <c:pt idx="0">
                  <c:v>94</c:v>
                </c:pt>
                <c:pt idx="1">
                  <c:v>94</c:v>
                </c:pt>
                <c:pt idx="2">
                  <c:v>94</c:v>
                </c:pt>
                <c:pt idx="3">
                  <c:v>134</c:v>
                </c:pt>
                <c:pt idx="4">
                  <c:v>134</c:v>
                </c:pt>
                <c:pt idx="5">
                  <c:v>134</c:v>
                </c:pt>
                <c:pt idx="6">
                  <c:v>161</c:v>
                </c:pt>
              </c:numCache>
            </c:numRef>
          </c:val>
          <c:smooth val="1"/>
          <c:extLst>
            <c:ext xmlns:c16="http://schemas.microsoft.com/office/drawing/2014/chart" uri="{C3380CC4-5D6E-409C-BE32-E72D297353CC}">
              <c16:uniqueId val="{00000003-3752-495D-98FB-FADAB96C039D}"/>
            </c:ext>
          </c:extLst>
        </c:ser>
        <c:dLbls>
          <c:showLegendKey val="0"/>
          <c:showVal val="0"/>
          <c:showCatName val="0"/>
          <c:showSerName val="0"/>
          <c:showPercent val="0"/>
          <c:showBubbleSize val="0"/>
        </c:dLbls>
        <c:smooth val="0"/>
        <c:axId val="431300416"/>
        <c:axId val="431303040"/>
      </c:lineChart>
      <c:catAx>
        <c:axId val="4313004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31303040"/>
        <c:crosses val="autoZero"/>
        <c:auto val="1"/>
        <c:lblAlgn val="ctr"/>
        <c:lblOffset val="100"/>
        <c:noMultiLvlLbl val="0"/>
      </c:catAx>
      <c:valAx>
        <c:axId val="4313030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31300416"/>
        <c:crosses val="autoZero"/>
        <c:crossBetween val="between"/>
      </c:valAx>
      <c:spPr>
        <a:noFill/>
        <a:ln>
          <a:noFill/>
        </a:ln>
        <a:effectLst/>
      </c:spPr>
    </c:plotArea>
    <c:legend>
      <c:legendPos val="r"/>
      <c:layout>
        <c:manualLayout>
          <c:xMode val="edge"/>
          <c:yMode val="edge"/>
          <c:x val="0.8033155765741874"/>
          <c:y val="0.28515728186291583"/>
          <c:w val="0.18950813613925538"/>
          <c:h val="0.29940202688639889"/>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zero"/>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Sheet1!$A$15</c:f>
              <c:strCache>
                <c:ptCount val="1"/>
                <c:pt idx="0">
                  <c:v>OT</c:v>
                </c:pt>
              </c:strCache>
            </c:strRef>
          </c:tx>
          <c:spPr>
            <a:ln w="28575" cap="rnd">
              <a:solidFill>
                <a:schemeClr val="accent1"/>
              </a:solidFill>
              <a:round/>
            </a:ln>
            <a:effectLst/>
          </c:spPr>
          <c:marker>
            <c:symbol val="none"/>
          </c:marker>
          <c:cat>
            <c:strRef>
              <c:f>Sheet1!$B$14:$H$14</c:f>
              <c:strCache>
                <c:ptCount val="7"/>
                <c:pt idx="0">
                  <c:v>14/15</c:v>
                </c:pt>
                <c:pt idx="1">
                  <c:v>15/16</c:v>
                </c:pt>
                <c:pt idx="2">
                  <c:v>16/17</c:v>
                </c:pt>
                <c:pt idx="3">
                  <c:v>17/18</c:v>
                </c:pt>
                <c:pt idx="4">
                  <c:v>18/19</c:v>
                </c:pt>
                <c:pt idx="5">
                  <c:v>19/20</c:v>
                </c:pt>
                <c:pt idx="6">
                  <c:v>20/21</c:v>
                </c:pt>
              </c:strCache>
            </c:strRef>
          </c:cat>
          <c:val>
            <c:numRef>
              <c:f>Sheet1!$B$15:$H$15</c:f>
              <c:numCache>
                <c:formatCode>General</c:formatCode>
                <c:ptCount val="7"/>
                <c:pt idx="0">
                  <c:v>88</c:v>
                </c:pt>
                <c:pt idx="1">
                  <c:v>111</c:v>
                </c:pt>
                <c:pt idx="2">
                  <c:v>116</c:v>
                </c:pt>
                <c:pt idx="3">
                  <c:v>121</c:v>
                </c:pt>
                <c:pt idx="4">
                  <c:v>133</c:v>
                </c:pt>
                <c:pt idx="5">
                  <c:v>148</c:v>
                </c:pt>
                <c:pt idx="6">
                  <c:v>163</c:v>
                </c:pt>
              </c:numCache>
            </c:numRef>
          </c:val>
          <c:smooth val="1"/>
          <c:extLst>
            <c:ext xmlns:c16="http://schemas.microsoft.com/office/drawing/2014/chart" uri="{C3380CC4-5D6E-409C-BE32-E72D297353CC}">
              <c16:uniqueId val="{00000000-9123-4200-9CDE-EC201B3D3973}"/>
            </c:ext>
          </c:extLst>
        </c:ser>
        <c:ser>
          <c:idx val="1"/>
          <c:order val="1"/>
          <c:tx>
            <c:strRef>
              <c:f>Sheet1!$A$16</c:f>
              <c:strCache>
                <c:ptCount val="1"/>
                <c:pt idx="0">
                  <c:v>Physio</c:v>
                </c:pt>
              </c:strCache>
            </c:strRef>
          </c:tx>
          <c:spPr>
            <a:ln w="28575" cap="rnd">
              <a:solidFill>
                <a:schemeClr val="accent2"/>
              </a:solidFill>
              <a:round/>
            </a:ln>
            <a:effectLst/>
          </c:spPr>
          <c:marker>
            <c:symbol val="none"/>
          </c:marker>
          <c:cat>
            <c:strRef>
              <c:f>Sheet1!$B$14:$H$14</c:f>
              <c:strCache>
                <c:ptCount val="7"/>
                <c:pt idx="0">
                  <c:v>14/15</c:v>
                </c:pt>
                <c:pt idx="1">
                  <c:v>15/16</c:v>
                </c:pt>
                <c:pt idx="2">
                  <c:v>16/17</c:v>
                </c:pt>
                <c:pt idx="3">
                  <c:v>17/18</c:v>
                </c:pt>
                <c:pt idx="4">
                  <c:v>18/19</c:v>
                </c:pt>
                <c:pt idx="5">
                  <c:v>19/20</c:v>
                </c:pt>
                <c:pt idx="6">
                  <c:v>20/21</c:v>
                </c:pt>
              </c:strCache>
            </c:strRef>
          </c:cat>
          <c:val>
            <c:numRef>
              <c:f>Sheet1!$B$16:$H$16</c:f>
              <c:numCache>
                <c:formatCode>General</c:formatCode>
                <c:ptCount val="7"/>
                <c:pt idx="0">
                  <c:v>96</c:v>
                </c:pt>
                <c:pt idx="1">
                  <c:v>121</c:v>
                </c:pt>
                <c:pt idx="2">
                  <c:v>134</c:v>
                </c:pt>
                <c:pt idx="3">
                  <c:v>134</c:v>
                </c:pt>
                <c:pt idx="4">
                  <c:v>147</c:v>
                </c:pt>
                <c:pt idx="5">
                  <c:v>147</c:v>
                </c:pt>
                <c:pt idx="6">
                  <c:v>164</c:v>
                </c:pt>
              </c:numCache>
            </c:numRef>
          </c:val>
          <c:smooth val="1"/>
          <c:extLst>
            <c:ext xmlns:c16="http://schemas.microsoft.com/office/drawing/2014/chart" uri="{C3380CC4-5D6E-409C-BE32-E72D297353CC}">
              <c16:uniqueId val="{00000001-9123-4200-9CDE-EC201B3D3973}"/>
            </c:ext>
          </c:extLst>
        </c:ser>
        <c:ser>
          <c:idx val="2"/>
          <c:order val="2"/>
          <c:tx>
            <c:strRef>
              <c:f>Sheet1!$A$17</c:f>
              <c:strCache>
                <c:ptCount val="1"/>
                <c:pt idx="0">
                  <c:v>S&amp;LT</c:v>
                </c:pt>
              </c:strCache>
            </c:strRef>
          </c:tx>
          <c:spPr>
            <a:ln w="28575" cap="rnd">
              <a:solidFill>
                <a:schemeClr val="accent3"/>
              </a:solidFill>
              <a:round/>
            </a:ln>
            <a:effectLst/>
          </c:spPr>
          <c:marker>
            <c:symbol val="none"/>
          </c:marker>
          <c:cat>
            <c:strRef>
              <c:f>Sheet1!$B$14:$H$14</c:f>
              <c:strCache>
                <c:ptCount val="7"/>
                <c:pt idx="0">
                  <c:v>14/15</c:v>
                </c:pt>
                <c:pt idx="1">
                  <c:v>15/16</c:v>
                </c:pt>
                <c:pt idx="2">
                  <c:v>16/17</c:v>
                </c:pt>
                <c:pt idx="3">
                  <c:v>17/18</c:v>
                </c:pt>
                <c:pt idx="4">
                  <c:v>18/19</c:v>
                </c:pt>
                <c:pt idx="5">
                  <c:v>19/20</c:v>
                </c:pt>
                <c:pt idx="6">
                  <c:v>20/21</c:v>
                </c:pt>
              </c:strCache>
            </c:strRef>
          </c:cat>
          <c:val>
            <c:numRef>
              <c:f>Sheet1!$B$17:$H$17</c:f>
              <c:numCache>
                <c:formatCode>General</c:formatCode>
                <c:ptCount val="7"/>
                <c:pt idx="0">
                  <c:v>37</c:v>
                </c:pt>
                <c:pt idx="1">
                  <c:v>44</c:v>
                </c:pt>
                <c:pt idx="2">
                  <c:v>44</c:v>
                </c:pt>
                <c:pt idx="4">
                  <c:v>44</c:v>
                </c:pt>
                <c:pt idx="5">
                  <c:v>44</c:v>
                </c:pt>
                <c:pt idx="6">
                  <c:v>49</c:v>
                </c:pt>
              </c:numCache>
            </c:numRef>
          </c:val>
          <c:smooth val="1"/>
          <c:extLst>
            <c:ext xmlns:c16="http://schemas.microsoft.com/office/drawing/2014/chart" uri="{C3380CC4-5D6E-409C-BE32-E72D297353CC}">
              <c16:uniqueId val="{00000002-9123-4200-9CDE-EC201B3D3973}"/>
            </c:ext>
          </c:extLst>
        </c:ser>
        <c:ser>
          <c:idx val="3"/>
          <c:order val="3"/>
          <c:tx>
            <c:strRef>
              <c:f>Sheet1!$A$18</c:f>
              <c:strCache>
                <c:ptCount val="1"/>
                <c:pt idx="0">
                  <c:v>Diagnostic Rad</c:v>
                </c:pt>
              </c:strCache>
            </c:strRef>
          </c:tx>
          <c:spPr>
            <a:ln w="28575" cap="rnd">
              <a:solidFill>
                <a:schemeClr val="accent4"/>
              </a:solidFill>
              <a:round/>
            </a:ln>
            <a:effectLst/>
          </c:spPr>
          <c:marker>
            <c:symbol val="none"/>
          </c:marker>
          <c:cat>
            <c:strRef>
              <c:f>Sheet1!$B$14:$H$14</c:f>
              <c:strCache>
                <c:ptCount val="7"/>
                <c:pt idx="0">
                  <c:v>14/15</c:v>
                </c:pt>
                <c:pt idx="1">
                  <c:v>15/16</c:v>
                </c:pt>
                <c:pt idx="2">
                  <c:v>16/17</c:v>
                </c:pt>
                <c:pt idx="3">
                  <c:v>17/18</c:v>
                </c:pt>
                <c:pt idx="4">
                  <c:v>18/19</c:v>
                </c:pt>
                <c:pt idx="5">
                  <c:v>19/20</c:v>
                </c:pt>
                <c:pt idx="6">
                  <c:v>20/21</c:v>
                </c:pt>
              </c:strCache>
            </c:strRef>
          </c:cat>
          <c:val>
            <c:numRef>
              <c:f>Sheet1!$B$18:$H$18</c:f>
              <c:numCache>
                <c:formatCode>General</c:formatCode>
                <c:ptCount val="7"/>
                <c:pt idx="0">
                  <c:v>73</c:v>
                </c:pt>
                <c:pt idx="1">
                  <c:v>92</c:v>
                </c:pt>
                <c:pt idx="2">
                  <c:v>102</c:v>
                </c:pt>
                <c:pt idx="3">
                  <c:v>112</c:v>
                </c:pt>
                <c:pt idx="4">
                  <c:v>112</c:v>
                </c:pt>
                <c:pt idx="5">
                  <c:v>112</c:v>
                </c:pt>
                <c:pt idx="6">
                  <c:v>140</c:v>
                </c:pt>
              </c:numCache>
            </c:numRef>
          </c:val>
          <c:smooth val="1"/>
          <c:extLst>
            <c:ext xmlns:c16="http://schemas.microsoft.com/office/drawing/2014/chart" uri="{C3380CC4-5D6E-409C-BE32-E72D297353CC}">
              <c16:uniqueId val="{00000003-9123-4200-9CDE-EC201B3D3973}"/>
            </c:ext>
          </c:extLst>
        </c:ser>
        <c:ser>
          <c:idx val="4"/>
          <c:order val="4"/>
          <c:tx>
            <c:strRef>
              <c:f>Sheet1!$A$19</c:f>
              <c:strCache>
                <c:ptCount val="1"/>
                <c:pt idx="0">
                  <c:v>Therapeutic Rad</c:v>
                </c:pt>
              </c:strCache>
            </c:strRef>
          </c:tx>
          <c:spPr>
            <a:ln w="28575" cap="rnd">
              <a:solidFill>
                <a:schemeClr val="accent5"/>
              </a:solidFill>
              <a:round/>
            </a:ln>
            <a:effectLst/>
          </c:spPr>
          <c:marker>
            <c:symbol val="none"/>
          </c:marker>
          <c:cat>
            <c:strRef>
              <c:f>Sheet1!$B$14:$H$14</c:f>
              <c:strCache>
                <c:ptCount val="7"/>
                <c:pt idx="0">
                  <c:v>14/15</c:v>
                </c:pt>
                <c:pt idx="1">
                  <c:v>15/16</c:v>
                </c:pt>
                <c:pt idx="2">
                  <c:v>16/17</c:v>
                </c:pt>
                <c:pt idx="3">
                  <c:v>17/18</c:v>
                </c:pt>
                <c:pt idx="4">
                  <c:v>18/19</c:v>
                </c:pt>
                <c:pt idx="5">
                  <c:v>19/20</c:v>
                </c:pt>
                <c:pt idx="6">
                  <c:v>20/21</c:v>
                </c:pt>
              </c:strCache>
            </c:strRef>
          </c:cat>
          <c:val>
            <c:numRef>
              <c:f>Sheet1!$B$19:$H$19</c:f>
              <c:numCache>
                <c:formatCode>General</c:formatCode>
                <c:ptCount val="7"/>
                <c:pt idx="0">
                  <c:v>21</c:v>
                </c:pt>
                <c:pt idx="1">
                  <c:v>21</c:v>
                </c:pt>
                <c:pt idx="2">
                  <c:v>22</c:v>
                </c:pt>
                <c:pt idx="3">
                  <c:v>20</c:v>
                </c:pt>
                <c:pt idx="4">
                  <c:v>20</c:v>
                </c:pt>
                <c:pt idx="5">
                  <c:v>20</c:v>
                </c:pt>
                <c:pt idx="6">
                  <c:v>22</c:v>
                </c:pt>
              </c:numCache>
            </c:numRef>
          </c:val>
          <c:smooth val="1"/>
          <c:extLst>
            <c:ext xmlns:c16="http://schemas.microsoft.com/office/drawing/2014/chart" uri="{C3380CC4-5D6E-409C-BE32-E72D297353CC}">
              <c16:uniqueId val="{00000004-9123-4200-9CDE-EC201B3D3973}"/>
            </c:ext>
          </c:extLst>
        </c:ser>
        <c:ser>
          <c:idx val="5"/>
          <c:order val="5"/>
          <c:tx>
            <c:strRef>
              <c:f>Sheet1!$A$20</c:f>
              <c:strCache>
                <c:ptCount val="1"/>
                <c:pt idx="0">
                  <c:v>Podiatry</c:v>
                </c:pt>
              </c:strCache>
            </c:strRef>
          </c:tx>
          <c:spPr>
            <a:ln w="28575" cap="rnd">
              <a:solidFill>
                <a:schemeClr val="accent6"/>
              </a:solidFill>
              <a:round/>
            </a:ln>
            <a:effectLst/>
          </c:spPr>
          <c:marker>
            <c:symbol val="none"/>
          </c:marker>
          <c:cat>
            <c:strRef>
              <c:f>Sheet1!$B$14:$H$14</c:f>
              <c:strCache>
                <c:ptCount val="7"/>
                <c:pt idx="0">
                  <c:v>14/15</c:v>
                </c:pt>
                <c:pt idx="1">
                  <c:v>15/16</c:v>
                </c:pt>
                <c:pt idx="2">
                  <c:v>16/17</c:v>
                </c:pt>
                <c:pt idx="3">
                  <c:v>17/18</c:v>
                </c:pt>
                <c:pt idx="4">
                  <c:v>18/19</c:v>
                </c:pt>
                <c:pt idx="5">
                  <c:v>19/20</c:v>
                </c:pt>
                <c:pt idx="6">
                  <c:v>20/21</c:v>
                </c:pt>
              </c:strCache>
            </c:strRef>
          </c:cat>
          <c:val>
            <c:numRef>
              <c:f>Sheet1!$B$20:$H$20</c:f>
              <c:numCache>
                <c:formatCode>General</c:formatCode>
                <c:ptCount val="7"/>
                <c:pt idx="0">
                  <c:v>26</c:v>
                </c:pt>
                <c:pt idx="1">
                  <c:v>20</c:v>
                </c:pt>
                <c:pt idx="2">
                  <c:v>20</c:v>
                </c:pt>
                <c:pt idx="3">
                  <c:v>24</c:v>
                </c:pt>
                <c:pt idx="4">
                  <c:v>24</c:v>
                </c:pt>
                <c:pt idx="5">
                  <c:v>24</c:v>
                </c:pt>
                <c:pt idx="6">
                  <c:v>24</c:v>
                </c:pt>
              </c:numCache>
            </c:numRef>
          </c:val>
          <c:smooth val="1"/>
          <c:extLst>
            <c:ext xmlns:c16="http://schemas.microsoft.com/office/drawing/2014/chart" uri="{C3380CC4-5D6E-409C-BE32-E72D297353CC}">
              <c16:uniqueId val="{00000005-9123-4200-9CDE-EC201B3D3973}"/>
            </c:ext>
          </c:extLst>
        </c:ser>
        <c:ser>
          <c:idx val="6"/>
          <c:order val="6"/>
          <c:tx>
            <c:strRef>
              <c:f>Sheet1!$A$21</c:f>
              <c:strCache>
                <c:ptCount val="1"/>
                <c:pt idx="0">
                  <c:v>Dietetics</c:v>
                </c:pt>
              </c:strCache>
            </c:strRef>
          </c:tx>
          <c:spPr>
            <a:ln w="28575" cap="rnd">
              <a:solidFill>
                <a:schemeClr val="accent1">
                  <a:lumMod val="60000"/>
                </a:schemeClr>
              </a:solidFill>
              <a:round/>
            </a:ln>
            <a:effectLst/>
          </c:spPr>
          <c:marker>
            <c:symbol val="none"/>
          </c:marker>
          <c:cat>
            <c:strRef>
              <c:f>Sheet1!$B$14:$H$14</c:f>
              <c:strCache>
                <c:ptCount val="7"/>
                <c:pt idx="0">
                  <c:v>14/15</c:v>
                </c:pt>
                <c:pt idx="1">
                  <c:v>15/16</c:v>
                </c:pt>
                <c:pt idx="2">
                  <c:v>16/17</c:v>
                </c:pt>
                <c:pt idx="3">
                  <c:v>17/18</c:v>
                </c:pt>
                <c:pt idx="4">
                  <c:v>18/19</c:v>
                </c:pt>
                <c:pt idx="5">
                  <c:v>19/20</c:v>
                </c:pt>
                <c:pt idx="6">
                  <c:v>20/21</c:v>
                </c:pt>
              </c:strCache>
            </c:strRef>
          </c:cat>
          <c:val>
            <c:numRef>
              <c:f>Sheet1!$B$21:$H$21</c:f>
              <c:numCache>
                <c:formatCode>General</c:formatCode>
                <c:ptCount val="7"/>
                <c:pt idx="0">
                  <c:v>30</c:v>
                </c:pt>
                <c:pt idx="1">
                  <c:v>38</c:v>
                </c:pt>
                <c:pt idx="2">
                  <c:v>42</c:v>
                </c:pt>
                <c:pt idx="3">
                  <c:v>42</c:v>
                </c:pt>
                <c:pt idx="4">
                  <c:v>42</c:v>
                </c:pt>
                <c:pt idx="5">
                  <c:v>42</c:v>
                </c:pt>
                <c:pt idx="6">
                  <c:v>52</c:v>
                </c:pt>
              </c:numCache>
            </c:numRef>
          </c:val>
          <c:smooth val="1"/>
          <c:extLst>
            <c:ext xmlns:c16="http://schemas.microsoft.com/office/drawing/2014/chart" uri="{C3380CC4-5D6E-409C-BE32-E72D297353CC}">
              <c16:uniqueId val="{00000006-9123-4200-9CDE-EC201B3D3973}"/>
            </c:ext>
          </c:extLst>
        </c:ser>
        <c:ser>
          <c:idx val="7"/>
          <c:order val="7"/>
          <c:tx>
            <c:strRef>
              <c:f>Sheet1!$A$22</c:f>
              <c:strCache>
                <c:ptCount val="1"/>
                <c:pt idx="0">
                  <c:v>Clinical Psychology</c:v>
                </c:pt>
              </c:strCache>
            </c:strRef>
          </c:tx>
          <c:spPr>
            <a:ln w="28575" cap="rnd">
              <a:solidFill>
                <a:schemeClr val="accent2">
                  <a:lumMod val="60000"/>
                </a:schemeClr>
              </a:solidFill>
              <a:round/>
            </a:ln>
            <a:effectLst/>
          </c:spPr>
          <c:marker>
            <c:symbol val="none"/>
          </c:marker>
          <c:cat>
            <c:strRef>
              <c:f>Sheet1!$B$14:$H$14</c:f>
              <c:strCache>
                <c:ptCount val="7"/>
                <c:pt idx="0">
                  <c:v>14/15</c:v>
                </c:pt>
                <c:pt idx="1">
                  <c:v>15/16</c:v>
                </c:pt>
                <c:pt idx="2">
                  <c:v>16/17</c:v>
                </c:pt>
                <c:pt idx="3">
                  <c:v>17/18</c:v>
                </c:pt>
                <c:pt idx="4">
                  <c:v>18/19</c:v>
                </c:pt>
                <c:pt idx="5">
                  <c:v>19/20</c:v>
                </c:pt>
                <c:pt idx="6">
                  <c:v>20/21</c:v>
                </c:pt>
              </c:strCache>
            </c:strRef>
          </c:cat>
          <c:val>
            <c:numRef>
              <c:f>Sheet1!$B$22:$H$22</c:f>
              <c:numCache>
                <c:formatCode>General</c:formatCode>
                <c:ptCount val="7"/>
                <c:pt idx="0">
                  <c:v>26</c:v>
                </c:pt>
                <c:pt idx="1">
                  <c:v>27</c:v>
                </c:pt>
                <c:pt idx="2">
                  <c:v>27</c:v>
                </c:pt>
                <c:pt idx="3">
                  <c:v>27</c:v>
                </c:pt>
                <c:pt idx="4">
                  <c:v>27</c:v>
                </c:pt>
                <c:pt idx="5">
                  <c:v>27</c:v>
                </c:pt>
                <c:pt idx="6">
                  <c:v>29</c:v>
                </c:pt>
              </c:numCache>
            </c:numRef>
          </c:val>
          <c:smooth val="1"/>
          <c:extLst>
            <c:ext xmlns:c16="http://schemas.microsoft.com/office/drawing/2014/chart" uri="{C3380CC4-5D6E-409C-BE32-E72D297353CC}">
              <c16:uniqueId val="{00000007-9123-4200-9CDE-EC201B3D3973}"/>
            </c:ext>
          </c:extLst>
        </c:ser>
        <c:ser>
          <c:idx val="8"/>
          <c:order val="8"/>
          <c:tx>
            <c:strRef>
              <c:f>Sheet1!$A$23</c:f>
              <c:strCache>
                <c:ptCount val="1"/>
                <c:pt idx="0">
                  <c:v>ODP</c:v>
                </c:pt>
              </c:strCache>
            </c:strRef>
          </c:tx>
          <c:spPr>
            <a:ln w="28575" cap="rnd">
              <a:solidFill>
                <a:schemeClr val="accent3">
                  <a:lumMod val="60000"/>
                </a:schemeClr>
              </a:solidFill>
              <a:round/>
            </a:ln>
            <a:effectLst/>
          </c:spPr>
          <c:marker>
            <c:symbol val="none"/>
          </c:marker>
          <c:cat>
            <c:strRef>
              <c:f>Sheet1!$B$14:$H$14</c:f>
              <c:strCache>
                <c:ptCount val="7"/>
                <c:pt idx="0">
                  <c:v>14/15</c:v>
                </c:pt>
                <c:pt idx="1">
                  <c:v>15/16</c:v>
                </c:pt>
                <c:pt idx="2">
                  <c:v>16/17</c:v>
                </c:pt>
                <c:pt idx="3">
                  <c:v>17/18</c:v>
                </c:pt>
                <c:pt idx="4">
                  <c:v>18/19</c:v>
                </c:pt>
                <c:pt idx="5">
                  <c:v>19/20</c:v>
                </c:pt>
                <c:pt idx="6">
                  <c:v>20/21</c:v>
                </c:pt>
              </c:strCache>
            </c:strRef>
          </c:cat>
          <c:val>
            <c:numRef>
              <c:f>Sheet1!$B$23:$H$23</c:f>
              <c:numCache>
                <c:formatCode>General</c:formatCode>
                <c:ptCount val="7"/>
                <c:pt idx="0">
                  <c:v>46</c:v>
                </c:pt>
                <c:pt idx="1">
                  <c:v>39</c:v>
                </c:pt>
                <c:pt idx="2">
                  <c:v>39</c:v>
                </c:pt>
                <c:pt idx="3">
                  <c:v>49</c:v>
                </c:pt>
                <c:pt idx="4">
                  <c:v>49</c:v>
                </c:pt>
                <c:pt idx="5">
                  <c:v>49</c:v>
                </c:pt>
                <c:pt idx="6">
                  <c:v>49</c:v>
                </c:pt>
              </c:numCache>
            </c:numRef>
          </c:val>
          <c:smooth val="1"/>
          <c:extLst>
            <c:ext xmlns:c16="http://schemas.microsoft.com/office/drawing/2014/chart" uri="{C3380CC4-5D6E-409C-BE32-E72D297353CC}">
              <c16:uniqueId val="{00000008-9123-4200-9CDE-EC201B3D3973}"/>
            </c:ext>
          </c:extLst>
        </c:ser>
        <c:ser>
          <c:idx val="9"/>
          <c:order val="9"/>
          <c:tx>
            <c:strRef>
              <c:f>Sheet1!$A$24</c:f>
              <c:strCache>
                <c:ptCount val="1"/>
                <c:pt idx="0">
                  <c:v>PA's</c:v>
                </c:pt>
              </c:strCache>
            </c:strRef>
          </c:tx>
          <c:spPr>
            <a:ln w="28575" cap="rnd">
              <a:solidFill>
                <a:schemeClr val="accent4">
                  <a:lumMod val="60000"/>
                </a:schemeClr>
              </a:solidFill>
              <a:round/>
            </a:ln>
            <a:effectLst/>
          </c:spPr>
          <c:marker>
            <c:symbol val="none"/>
          </c:marker>
          <c:cat>
            <c:strRef>
              <c:f>Sheet1!$B$14:$H$14</c:f>
              <c:strCache>
                <c:ptCount val="7"/>
                <c:pt idx="0">
                  <c:v>14/15</c:v>
                </c:pt>
                <c:pt idx="1">
                  <c:v>15/16</c:v>
                </c:pt>
                <c:pt idx="2">
                  <c:v>16/17</c:v>
                </c:pt>
                <c:pt idx="3">
                  <c:v>17/18</c:v>
                </c:pt>
                <c:pt idx="4">
                  <c:v>18/19</c:v>
                </c:pt>
                <c:pt idx="5">
                  <c:v>19/20</c:v>
                </c:pt>
                <c:pt idx="6">
                  <c:v>20/21</c:v>
                </c:pt>
              </c:strCache>
            </c:strRef>
          </c:cat>
          <c:val>
            <c:numRef>
              <c:f>Sheet1!$B$24:$H$24</c:f>
              <c:numCache>
                <c:formatCode>General</c:formatCode>
                <c:ptCount val="7"/>
                <c:pt idx="3">
                  <c:v>27</c:v>
                </c:pt>
                <c:pt idx="4">
                  <c:v>32</c:v>
                </c:pt>
                <c:pt idx="5">
                  <c:v>42</c:v>
                </c:pt>
                <c:pt idx="6">
                  <c:v>54</c:v>
                </c:pt>
              </c:numCache>
            </c:numRef>
          </c:val>
          <c:smooth val="1"/>
          <c:extLst>
            <c:ext xmlns:c16="http://schemas.microsoft.com/office/drawing/2014/chart" uri="{C3380CC4-5D6E-409C-BE32-E72D297353CC}">
              <c16:uniqueId val="{00000009-9123-4200-9CDE-EC201B3D3973}"/>
            </c:ext>
          </c:extLst>
        </c:ser>
        <c:dLbls>
          <c:showLegendKey val="0"/>
          <c:showVal val="0"/>
          <c:showCatName val="0"/>
          <c:showSerName val="0"/>
          <c:showPercent val="0"/>
          <c:showBubbleSize val="0"/>
        </c:dLbls>
        <c:smooth val="0"/>
        <c:axId val="501564824"/>
        <c:axId val="501557936"/>
      </c:lineChart>
      <c:catAx>
        <c:axId val="5015648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01557936"/>
        <c:crosses val="autoZero"/>
        <c:auto val="1"/>
        <c:lblAlgn val="ctr"/>
        <c:lblOffset val="100"/>
        <c:noMultiLvlLbl val="0"/>
      </c:catAx>
      <c:valAx>
        <c:axId val="5015579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01564824"/>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4BC87D-D1C8-44AC-8C1D-DFAA2CD92223}" type="datetimeFigureOut">
              <a:rPr lang="en-GB" smtClean="0"/>
              <a:t>13/05/2020</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F9E23C-C043-4E21-AF90-29A0B0C37B11}" type="slidenum">
              <a:rPr lang="en-GB" smtClean="0"/>
              <a:t>‹#›</a:t>
            </a:fld>
            <a:endParaRPr lang="en-GB" dirty="0"/>
          </a:p>
        </p:txBody>
      </p:sp>
    </p:spTree>
    <p:extLst>
      <p:ext uri="{BB962C8B-B14F-4D97-AF65-F5344CB8AC3E}">
        <p14:creationId xmlns:p14="http://schemas.microsoft.com/office/powerpoint/2010/main" val="19566443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B5EE85C-335F-48FB-AD49-DAF72EA5A480}" type="datetimeFigureOut">
              <a:rPr lang="en-GB" smtClean="0"/>
              <a:t>13/05/2020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1B11A40-F649-4C26-87E2-352B2B907CA3}" type="slidenum">
              <a:rPr lang="en-GB" smtClean="0"/>
              <a:t>‹#›</a:t>
            </a:fld>
            <a:endParaRPr lang="en-GB" dirty="0"/>
          </a:p>
        </p:txBody>
      </p:sp>
    </p:spTree>
    <p:extLst>
      <p:ext uri="{BB962C8B-B14F-4D97-AF65-F5344CB8AC3E}">
        <p14:creationId xmlns:p14="http://schemas.microsoft.com/office/powerpoint/2010/main" val="3211546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B5EE85C-335F-48FB-AD49-DAF72EA5A480}" type="datetimeFigureOut">
              <a:rPr lang="en-GB" smtClean="0"/>
              <a:t>13/05/2020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1B11A40-F649-4C26-87E2-352B2B907CA3}" type="slidenum">
              <a:rPr lang="en-GB" smtClean="0"/>
              <a:t>‹#›</a:t>
            </a:fld>
            <a:endParaRPr lang="en-GB" dirty="0"/>
          </a:p>
        </p:txBody>
      </p:sp>
    </p:spTree>
    <p:extLst>
      <p:ext uri="{BB962C8B-B14F-4D97-AF65-F5344CB8AC3E}">
        <p14:creationId xmlns:p14="http://schemas.microsoft.com/office/powerpoint/2010/main" val="462307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B5EE85C-335F-48FB-AD49-DAF72EA5A480}" type="datetimeFigureOut">
              <a:rPr lang="en-GB" smtClean="0"/>
              <a:t>13/05/2020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1B11A40-F649-4C26-87E2-352B2B907CA3}" type="slidenum">
              <a:rPr lang="en-GB" smtClean="0"/>
              <a:t>‹#›</a:t>
            </a:fld>
            <a:endParaRPr lang="en-GB" dirty="0"/>
          </a:p>
        </p:txBody>
      </p:sp>
    </p:spTree>
    <p:extLst>
      <p:ext uri="{BB962C8B-B14F-4D97-AF65-F5344CB8AC3E}">
        <p14:creationId xmlns:p14="http://schemas.microsoft.com/office/powerpoint/2010/main" val="629015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B5EE85C-335F-48FB-AD49-DAF72EA5A480}" type="datetimeFigureOut">
              <a:rPr lang="en-GB" smtClean="0"/>
              <a:t>13/05/2020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1B11A40-F649-4C26-87E2-352B2B907CA3}" type="slidenum">
              <a:rPr lang="en-GB" smtClean="0"/>
              <a:t>‹#›</a:t>
            </a:fld>
            <a:endParaRPr lang="en-GB" dirty="0"/>
          </a:p>
        </p:txBody>
      </p:sp>
    </p:spTree>
    <p:extLst>
      <p:ext uri="{BB962C8B-B14F-4D97-AF65-F5344CB8AC3E}">
        <p14:creationId xmlns:p14="http://schemas.microsoft.com/office/powerpoint/2010/main" val="3569189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B5EE85C-335F-48FB-AD49-DAF72EA5A480}" type="datetimeFigureOut">
              <a:rPr lang="en-GB" smtClean="0"/>
              <a:t>13/05/2020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1B11A40-F649-4C26-87E2-352B2B907CA3}" type="slidenum">
              <a:rPr lang="en-GB" smtClean="0"/>
              <a:t>‹#›</a:t>
            </a:fld>
            <a:endParaRPr lang="en-GB" dirty="0"/>
          </a:p>
        </p:txBody>
      </p:sp>
    </p:spTree>
    <p:extLst>
      <p:ext uri="{BB962C8B-B14F-4D97-AF65-F5344CB8AC3E}">
        <p14:creationId xmlns:p14="http://schemas.microsoft.com/office/powerpoint/2010/main" val="14539083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B5EE85C-335F-48FB-AD49-DAF72EA5A480}" type="datetimeFigureOut">
              <a:rPr lang="en-GB" smtClean="0"/>
              <a:t>13/05/2020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C1B11A40-F649-4C26-87E2-352B2B907CA3}" type="slidenum">
              <a:rPr lang="en-GB" smtClean="0"/>
              <a:t>‹#›</a:t>
            </a:fld>
            <a:endParaRPr lang="en-GB" dirty="0"/>
          </a:p>
        </p:txBody>
      </p:sp>
    </p:spTree>
    <p:extLst>
      <p:ext uri="{BB962C8B-B14F-4D97-AF65-F5344CB8AC3E}">
        <p14:creationId xmlns:p14="http://schemas.microsoft.com/office/powerpoint/2010/main" val="3669961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B5EE85C-335F-48FB-AD49-DAF72EA5A480}" type="datetimeFigureOut">
              <a:rPr lang="en-GB" smtClean="0"/>
              <a:t>13/05/2020</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C1B11A40-F649-4C26-87E2-352B2B907CA3}" type="slidenum">
              <a:rPr lang="en-GB" smtClean="0"/>
              <a:t>‹#›</a:t>
            </a:fld>
            <a:endParaRPr lang="en-GB" dirty="0"/>
          </a:p>
        </p:txBody>
      </p:sp>
    </p:spTree>
    <p:extLst>
      <p:ext uri="{BB962C8B-B14F-4D97-AF65-F5344CB8AC3E}">
        <p14:creationId xmlns:p14="http://schemas.microsoft.com/office/powerpoint/2010/main" val="243581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B5EE85C-335F-48FB-AD49-DAF72EA5A480}" type="datetimeFigureOut">
              <a:rPr lang="en-GB" smtClean="0"/>
              <a:t>13/05/2020</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C1B11A40-F649-4C26-87E2-352B2B907CA3}" type="slidenum">
              <a:rPr lang="en-GB" smtClean="0"/>
              <a:t>‹#›</a:t>
            </a:fld>
            <a:endParaRPr lang="en-GB" dirty="0"/>
          </a:p>
        </p:txBody>
      </p:sp>
    </p:spTree>
    <p:extLst>
      <p:ext uri="{BB962C8B-B14F-4D97-AF65-F5344CB8AC3E}">
        <p14:creationId xmlns:p14="http://schemas.microsoft.com/office/powerpoint/2010/main" val="3641342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5EE85C-335F-48FB-AD49-DAF72EA5A480}" type="datetimeFigureOut">
              <a:rPr lang="en-GB" smtClean="0"/>
              <a:t>13/05/2020</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C1B11A40-F649-4C26-87E2-352B2B907CA3}" type="slidenum">
              <a:rPr lang="en-GB" smtClean="0"/>
              <a:t>‹#›</a:t>
            </a:fld>
            <a:endParaRPr lang="en-GB" dirty="0"/>
          </a:p>
        </p:txBody>
      </p:sp>
    </p:spTree>
    <p:extLst>
      <p:ext uri="{BB962C8B-B14F-4D97-AF65-F5344CB8AC3E}">
        <p14:creationId xmlns:p14="http://schemas.microsoft.com/office/powerpoint/2010/main" val="614360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B5EE85C-335F-48FB-AD49-DAF72EA5A480}" type="datetimeFigureOut">
              <a:rPr lang="en-GB" smtClean="0"/>
              <a:t>13/05/2020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C1B11A40-F649-4C26-87E2-352B2B907CA3}" type="slidenum">
              <a:rPr lang="en-GB" smtClean="0"/>
              <a:t>‹#›</a:t>
            </a:fld>
            <a:endParaRPr lang="en-GB" dirty="0"/>
          </a:p>
        </p:txBody>
      </p:sp>
    </p:spTree>
    <p:extLst>
      <p:ext uri="{BB962C8B-B14F-4D97-AF65-F5344CB8AC3E}">
        <p14:creationId xmlns:p14="http://schemas.microsoft.com/office/powerpoint/2010/main" val="3661414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B5EE85C-335F-48FB-AD49-DAF72EA5A480}" type="datetimeFigureOut">
              <a:rPr lang="en-GB" smtClean="0"/>
              <a:t>13/05/2020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C1B11A40-F649-4C26-87E2-352B2B907CA3}" type="slidenum">
              <a:rPr lang="en-GB" smtClean="0"/>
              <a:t>‹#›</a:t>
            </a:fld>
            <a:endParaRPr lang="en-GB" dirty="0"/>
          </a:p>
        </p:txBody>
      </p:sp>
    </p:spTree>
    <p:extLst>
      <p:ext uri="{BB962C8B-B14F-4D97-AF65-F5344CB8AC3E}">
        <p14:creationId xmlns:p14="http://schemas.microsoft.com/office/powerpoint/2010/main" val="21962237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5EE85C-335F-48FB-AD49-DAF72EA5A480}" type="datetimeFigureOut">
              <a:rPr lang="en-GB" smtClean="0"/>
              <a:t>13/05/2020</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B11A40-F649-4C26-87E2-352B2B907CA3}" type="slidenum">
              <a:rPr lang="en-GB" smtClean="0"/>
              <a:t>‹#›</a:t>
            </a:fld>
            <a:endParaRPr lang="en-GB" dirty="0"/>
          </a:p>
        </p:txBody>
      </p:sp>
    </p:spTree>
    <p:extLst>
      <p:ext uri="{BB962C8B-B14F-4D97-AF65-F5344CB8AC3E}">
        <p14:creationId xmlns:p14="http://schemas.microsoft.com/office/powerpoint/2010/main" val="42616616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7.emf"/><Relationship Id="rId4" Type="http://schemas.openxmlformats.org/officeDocument/2006/relationships/image" Target="../media/image6.emf"/></Relationships>
</file>

<file path=ppt/slides/_rels/slide1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mailto:Pushpinder.Mangat2@wales.nhs.uk" TargetMode="External"/><Relationship Id="rId2" Type="http://schemas.openxmlformats.org/officeDocument/2006/relationships/hyperlink" Target="mailto:Stephen.griffiths2@wales.nhs.uk" TargetMode="External"/><Relationship Id="rId1" Type="http://schemas.openxmlformats.org/officeDocument/2006/relationships/slideLayout" Target="../slideLayouts/slideLayout1.xml"/><Relationship Id="rId6" Type="http://schemas.openxmlformats.org/officeDocument/2006/relationships/image" Target="../media/image8.jpeg"/><Relationship Id="rId5" Type="http://schemas.openxmlformats.org/officeDocument/2006/relationships/image" Target="../media/image1.jpeg"/><Relationship Id="rId4" Type="http://schemas.openxmlformats.org/officeDocument/2006/relationships/hyperlink" Target="mailto:Martin.riley@wales.nhs.uk"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flipV="1">
            <a:off x="0" y="5630080"/>
            <a:ext cx="12192000" cy="18473"/>
          </a:xfrm>
          <a:prstGeom prst="line">
            <a:avLst/>
          </a:prstGeom>
          <a:ln w="28575">
            <a:solidFill>
              <a:srgbClr val="3A4972"/>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6474" y="5773374"/>
            <a:ext cx="3769623" cy="886044"/>
          </a:xfrm>
          <a:prstGeom prst="rect">
            <a:avLst/>
          </a:prstGeom>
        </p:spPr>
      </p:pic>
      <p:sp>
        <p:nvSpPr>
          <p:cNvPr id="7" name="TextBox 6"/>
          <p:cNvSpPr txBox="1"/>
          <p:nvPr/>
        </p:nvSpPr>
        <p:spPr>
          <a:xfrm>
            <a:off x="6591192" y="5858389"/>
            <a:ext cx="5526916" cy="1046440"/>
          </a:xfrm>
          <a:prstGeom prst="rect">
            <a:avLst/>
          </a:prstGeom>
          <a:noFill/>
        </p:spPr>
        <p:txBody>
          <a:bodyPr wrap="square" rtlCol="0">
            <a:spAutoFit/>
          </a:bodyPr>
          <a:lstStyle/>
          <a:p>
            <a:r>
              <a:rPr lang="en-GB" sz="2000" b="1" dirty="0">
                <a:solidFill>
                  <a:srgbClr val="3A4972"/>
                </a:solidFill>
                <a:latin typeface="Bradley Hand ITC" panose="03070402050302030203" pitchFamily="66" charset="0"/>
              </a:rPr>
              <a:t>Trawsnewid y gweithlu ar gyfer Cymru iachach</a:t>
            </a:r>
          </a:p>
          <a:p>
            <a:endParaRPr lang="en-GB" sz="400" b="1" dirty="0">
              <a:solidFill>
                <a:srgbClr val="C1A875"/>
              </a:solidFill>
              <a:latin typeface="Bradley Hand ITC" panose="03070402050302030203" pitchFamily="66" charset="0"/>
            </a:endParaRPr>
          </a:p>
          <a:p>
            <a:r>
              <a:rPr lang="en-GB" sz="2000" b="1" dirty="0">
                <a:solidFill>
                  <a:srgbClr val="C1A875"/>
                </a:solidFill>
                <a:latin typeface="Bradley Hand ITC" panose="03070402050302030203" pitchFamily="66" charset="0"/>
              </a:rPr>
              <a:t>Transforming the workforce for a healthier Wales</a:t>
            </a:r>
          </a:p>
          <a:p>
            <a:endParaRPr lang="en-GB" b="1" dirty="0">
              <a:latin typeface="Bradley Hand ITC" panose="03070402050302030203" pitchFamily="66" charset="0"/>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79670" y="5966074"/>
            <a:ext cx="573487" cy="573487"/>
          </a:xfrm>
          <a:prstGeom prst="rect">
            <a:avLst/>
          </a:prstGeom>
        </p:spPr>
      </p:pic>
      <p:sp>
        <p:nvSpPr>
          <p:cNvPr id="3" name="TextBox 2"/>
          <p:cNvSpPr txBox="1"/>
          <p:nvPr/>
        </p:nvSpPr>
        <p:spPr>
          <a:xfrm>
            <a:off x="4679267" y="5903307"/>
            <a:ext cx="1838035" cy="646331"/>
          </a:xfrm>
          <a:prstGeom prst="rect">
            <a:avLst/>
          </a:prstGeom>
          <a:noFill/>
        </p:spPr>
        <p:txBody>
          <a:bodyPr wrap="square" rtlCol="0">
            <a:spAutoFit/>
          </a:bodyPr>
          <a:lstStyle/>
          <a:p>
            <a:r>
              <a:rPr lang="en-GB" dirty="0">
                <a:solidFill>
                  <a:srgbClr val="C1A875"/>
                </a:solidFill>
                <a:latin typeface="Verdana" panose="020B0604030504040204" pitchFamily="34" charset="0"/>
                <a:ea typeface="Verdana" panose="020B0604030504040204" pitchFamily="34" charset="0"/>
                <a:cs typeface="Verdana" panose="020B0604030504040204" pitchFamily="34" charset="0"/>
              </a:rPr>
              <a:t>@AaGIC_GIG</a:t>
            </a:r>
          </a:p>
          <a:p>
            <a:r>
              <a:rPr lang="en-GB" dirty="0">
                <a:solidFill>
                  <a:srgbClr val="3A4972"/>
                </a:solidFill>
                <a:latin typeface="Verdana" panose="020B0604030504040204" pitchFamily="34" charset="0"/>
                <a:ea typeface="Verdana" panose="020B0604030504040204" pitchFamily="34" charset="0"/>
                <a:cs typeface="Verdana" panose="020B0604030504040204" pitchFamily="34" charset="0"/>
              </a:rPr>
              <a:t>@HEIW_NHS</a:t>
            </a:r>
          </a:p>
        </p:txBody>
      </p:sp>
      <p:sp>
        <p:nvSpPr>
          <p:cNvPr id="14" name="Title 1"/>
          <p:cNvSpPr txBox="1">
            <a:spLocks/>
          </p:cNvSpPr>
          <p:nvPr/>
        </p:nvSpPr>
        <p:spPr>
          <a:xfrm>
            <a:off x="1066800" y="169908"/>
            <a:ext cx="10058400" cy="3566160"/>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7200" b="1" dirty="0"/>
              <a:t>Education Commissioning &amp; Training Plan for </a:t>
            </a:r>
          </a:p>
          <a:p>
            <a:r>
              <a:rPr lang="en-GB" sz="7200" b="1" dirty="0"/>
              <a:t>2021/22</a:t>
            </a:r>
          </a:p>
        </p:txBody>
      </p:sp>
      <p:sp>
        <p:nvSpPr>
          <p:cNvPr id="15" name="Subtitle 2"/>
          <p:cNvSpPr txBox="1">
            <a:spLocks/>
          </p:cNvSpPr>
          <p:nvPr/>
        </p:nvSpPr>
        <p:spPr>
          <a:xfrm>
            <a:off x="1136072" y="4188033"/>
            <a:ext cx="10058400" cy="1143000"/>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dirty="0"/>
              <a:t>Stephen Griffiths, Director of Nursing and Executive lead for AHP and Healthcare Science, HEIW</a:t>
            </a:r>
          </a:p>
          <a:p>
            <a:pPr marL="0" indent="0">
              <a:buNone/>
            </a:pPr>
            <a:r>
              <a:rPr lang="en-GB" dirty="0"/>
              <a:t>May 2020</a:t>
            </a:r>
          </a:p>
          <a:p>
            <a:pPr marL="0" indent="0">
              <a:buNone/>
            </a:pPr>
            <a:r>
              <a:rPr lang="en-GB"/>
              <a:t>Version 2</a:t>
            </a:r>
            <a:endParaRPr lang="en-GB" dirty="0"/>
          </a:p>
        </p:txBody>
      </p:sp>
      <p:cxnSp>
        <p:nvCxnSpPr>
          <p:cNvPr id="18" name="Straight Connector 17"/>
          <p:cNvCxnSpPr/>
          <p:nvPr/>
        </p:nvCxnSpPr>
        <p:spPr>
          <a:xfrm>
            <a:off x="1163781" y="3551341"/>
            <a:ext cx="10030691"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14551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flipV="1">
            <a:off x="0" y="5495636"/>
            <a:ext cx="12192000" cy="18473"/>
          </a:xfrm>
          <a:prstGeom prst="line">
            <a:avLst/>
          </a:prstGeom>
          <a:ln w="28575">
            <a:solidFill>
              <a:srgbClr val="3A4972"/>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6474" y="5773374"/>
            <a:ext cx="3769623" cy="886044"/>
          </a:xfrm>
          <a:prstGeom prst="rect">
            <a:avLst/>
          </a:prstGeom>
        </p:spPr>
      </p:pic>
      <p:sp>
        <p:nvSpPr>
          <p:cNvPr id="7" name="TextBox 6"/>
          <p:cNvSpPr txBox="1"/>
          <p:nvPr/>
        </p:nvSpPr>
        <p:spPr>
          <a:xfrm>
            <a:off x="6591192" y="5858389"/>
            <a:ext cx="5526916" cy="1046440"/>
          </a:xfrm>
          <a:prstGeom prst="rect">
            <a:avLst/>
          </a:prstGeom>
          <a:noFill/>
        </p:spPr>
        <p:txBody>
          <a:bodyPr wrap="square" rtlCol="0">
            <a:spAutoFit/>
          </a:bodyPr>
          <a:lstStyle/>
          <a:p>
            <a:r>
              <a:rPr lang="en-GB" sz="2000" b="1" dirty="0">
                <a:solidFill>
                  <a:srgbClr val="3A4972"/>
                </a:solidFill>
                <a:latin typeface="Bradley Hand ITC" panose="03070402050302030203" pitchFamily="66" charset="0"/>
              </a:rPr>
              <a:t>Trawsnewid y gweithlu ar gyfer Cymru iachach</a:t>
            </a:r>
          </a:p>
          <a:p>
            <a:endParaRPr lang="en-GB" sz="400" b="1" dirty="0">
              <a:solidFill>
                <a:srgbClr val="C1A875"/>
              </a:solidFill>
              <a:latin typeface="Bradley Hand ITC" panose="03070402050302030203" pitchFamily="66" charset="0"/>
            </a:endParaRPr>
          </a:p>
          <a:p>
            <a:r>
              <a:rPr lang="en-GB" sz="2000" b="1" dirty="0">
                <a:solidFill>
                  <a:srgbClr val="C1A875"/>
                </a:solidFill>
                <a:latin typeface="Bradley Hand ITC" panose="03070402050302030203" pitchFamily="66" charset="0"/>
              </a:rPr>
              <a:t>Transforming the workforce for a healthier Wales</a:t>
            </a:r>
          </a:p>
          <a:p>
            <a:endParaRPr lang="en-GB" b="1" dirty="0">
              <a:latin typeface="Bradley Hand ITC" panose="03070402050302030203" pitchFamily="66" charset="0"/>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79670" y="5966074"/>
            <a:ext cx="573487" cy="573487"/>
          </a:xfrm>
          <a:prstGeom prst="rect">
            <a:avLst/>
          </a:prstGeom>
        </p:spPr>
      </p:pic>
      <p:sp>
        <p:nvSpPr>
          <p:cNvPr id="3" name="TextBox 2"/>
          <p:cNvSpPr txBox="1"/>
          <p:nvPr/>
        </p:nvSpPr>
        <p:spPr>
          <a:xfrm>
            <a:off x="4679267" y="5903307"/>
            <a:ext cx="1838035" cy="646331"/>
          </a:xfrm>
          <a:prstGeom prst="rect">
            <a:avLst/>
          </a:prstGeom>
          <a:noFill/>
        </p:spPr>
        <p:txBody>
          <a:bodyPr wrap="square" rtlCol="0">
            <a:spAutoFit/>
          </a:bodyPr>
          <a:lstStyle/>
          <a:p>
            <a:r>
              <a:rPr lang="en-GB" dirty="0">
                <a:solidFill>
                  <a:srgbClr val="C1A875"/>
                </a:solidFill>
                <a:latin typeface="Verdana" panose="020B0604030504040204" pitchFamily="34" charset="0"/>
                <a:ea typeface="Verdana" panose="020B0604030504040204" pitchFamily="34" charset="0"/>
                <a:cs typeface="Verdana" panose="020B0604030504040204" pitchFamily="34" charset="0"/>
              </a:rPr>
              <a:t>@AaGIC_GIG</a:t>
            </a:r>
          </a:p>
          <a:p>
            <a:r>
              <a:rPr lang="en-GB" dirty="0">
                <a:solidFill>
                  <a:srgbClr val="3A4972"/>
                </a:solidFill>
                <a:latin typeface="Verdana" panose="020B0604030504040204" pitchFamily="34" charset="0"/>
                <a:ea typeface="Verdana" panose="020B0604030504040204" pitchFamily="34" charset="0"/>
                <a:cs typeface="Verdana" panose="020B0604030504040204" pitchFamily="34" charset="0"/>
              </a:rPr>
              <a:t>@HEIW_NHS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30070466"/>
              </p:ext>
            </p:extLst>
          </p:nvPr>
        </p:nvGraphicFramePr>
        <p:xfrm>
          <a:off x="0" y="943038"/>
          <a:ext cx="12192000" cy="5896482"/>
        </p:xfrm>
        <a:graphic>
          <a:graphicData uri="http://schemas.openxmlformats.org/drawingml/2006/table">
            <a:tbl>
              <a:tblPr firstRow="1" firstCol="1" bandRow="1">
                <a:tableStyleId>{5C22544A-7EE6-4342-B048-85BDC9FD1C3A}</a:tableStyleId>
              </a:tblPr>
              <a:tblGrid>
                <a:gridCol w="3149717">
                  <a:extLst>
                    <a:ext uri="{9D8B030D-6E8A-4147-A177-3AD203B41FA5}">
                      <a16:colId xmlns:a16="http://schemas.microsoft.com/office/drawing/2014/main" val="3165332458"/>
                    </a:ext>
                  </a:extLst>
                </a:gridCol>
                <a:gridCol w="9042283">
                  <a:extLst>
                    <a:ext uri="{9D8B030D-6E8A-4147-A177-3AD203B41FA5}">
                      <a16:colId xmlns:a16="http://schemas.microsoft.com/office/drawing/2014/main" val="2996504562"/>
                    </a:ext>
                  </a:extLst>
                </a:gridCol>
              </a:tblGrid>
              <a:tr h="353082">
                <a:tc>
                  <a:txBody>
                    <a:bodyPr/>
                    <a:lstStyle/>
                    <a:p>
                      <a:pPr>
                        <a:spcAft>
                          <a:spcPts val="0"/>
                        </a:spcAft>
                      </a:pPr>
                      <a:r>
                        <a:rPr lang="en-GB" sz="2000" dirty="0">
                          <a:effectLst/>
                          <a:latin typeface="+mn-lt"/>
                        </a:rPr>
                        <a:t>Specialty</a:t>
                      </a:r>
                      <a:endParaRPr lang="en-GB" sz="20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2000" dirty="0">
                          <a:effectLst/>
                          <a:latin typeface="+mn-lt"/>
                        </a:rPr>
                        <a:t>Increase/Decrease required for August 2021</a:t>
                      </a:r>
                      <a:endParaRPr lang="en-GB" sz="200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568599962"/>
                  </a:ext>
                </a:extLst>
              </a:tr>
              <a:tr h="706166">
                <a:tc>
                  <a:txBody>
                    <a:bodyPr/>
                    <a:lstStyle/>
                    <a:p>
                      <a:pPr>
                        <a:spcAft>
                          <a:spcPts val="0"/>
                        </a:spcAft>
                      </a:pPr>
                      <a:r>
                        <a:rPr lang="en-GB" sz="2000" dirty="0">
                          <a:effectLst/>
                          <a:latin typeface="+mn-lt"/>
                        </a:rPr>
                        <a:t>Emergency Medicine</a:t>
                      </a:r>
                      <a:endParaRPr lang="en-GB" sz="20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r>
                        <a:rPr lang="en-GB" sz="2000" dirty="0">
                          <a:effectLst/>
                          <a:latin typeface="+mn-lt"/>
                        </a:rPr>
                        <a:t>+3 Higher Trainees to accommodate the ACCS coming through system</a:t>
                      </a:r>
                    </a:p>
                    <a:p>
                      <a:r>
                        <a:rPr lang="en-GB" sz="2000" dirty="0">
                          <a:effectLst/>
                          <a:latin typeface="+mn-lt"/>
                        </a:rPr>
                        <a:t>+2 ACCS posts on the North Wales rotation</a:t>
                      </a:r>
                    </a:p>
                  </a:txBody>
                  <a:tcPr marL="68580" marR="68580" marT="0" marB="0"/>
                </a:tc>
                <a:extLst>
                  <a:ext uri="{0D108BD9-81ED-4DB2-BD59-A6C34878D82A}">
                    <a16:rowId xmlns:a16="http://schemas.microsoft.com/office/drawing/2014/main" val="4152842100"/>
                  </a:ext>
                </a:extLst>
              </a:tr>
              <a:tr h="353082">
                <a:tc>
                  <a:txBody>
                    <a:bodyPr/>
                    <a:lstStyle/>
                    <a:p>
                      <a:pPr>
                        <a:spcAft>
                          <a:spcPts val="0"/>
                        </a:spcAft>
                      </a:pPr>
                      <a:r>
                        <a:rPr lang="en-GB" sz="2000" dirty="0">
                          <a:effectLst/>
                          <a:latin typeface="+mn-lt"/>
                        </a:rPr>
                        <a:t>Anaesthetics</a:t>
                      </a:r>
                      <a:endParaRPr lang="en-GB" sz="20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2000" dirty="0">
                          <a:effectLst/>
                          <a:latin typeface="+mn-lt"/>
                        </a:rPr>
                        <a:t>+ 3 Higher Trainees to support workforce changes</a:t>
                      </a:r>
                      <a:endParaRPr lang="en-GB" sz="200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99353841"/>
                  </a:ext>
                </a:extLst>
              </a:tr>
              <a:tr h="353082">
                <a:tc>
                  <a:txBody>
                    <a:bodyPr/>
                    <a:lstStyle/>
                    <a:p>
                      <a:pPr>
                        <a:spcAft>
                          <a:spcPts val="0"/>
                        </a:spcAft>
                      </a:pPr>
                      <a:r>
                        <a:rPr lang="en-GB" sz="2000" dirty="0">
                          <a:effectLst/>
                          <a:latin typeface="+mn-lt"/>
                        </a:rPr>
                        <a:t>Intensive Care Medicine</a:t>
                      </a:r>
                      <a:endParaRPr lang="en-GB" sz="20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2000" dirty="0">
                          <a:effectLst/>
                          <a:latin typeface="+mn-lt"/>
                        </a:rPr>
                        <a:t>+ 4 Higher Trainees </a:t>
                      </a:r>
                      <a:endParaRPr lang="en-GB" sz="200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793358372"/>
                  </a:ext>
                </a:extLst>
              </a:tr>
              <a:tr h="353082">
                <a:tc>
                  <a:txBody>
                    <a:bodyPr/>
                    <a:lstStyle/>
                    <a:p>
                      <a:pPr>
                        <a:spcAft>
                          <a:spcPts val="0"/>
                        </a:spcAft>
                      </a:pPr>
                      <a:r>
                        <a:rPr lang="en-GB" sz="2000" dirty="0">
                          <a:effectLst/>
                          <a:latin typeface="+mn-lt"/>
                          <a:ea typeface="Times New Roman" panose="02020603050405020304" pitchFamily="18" charset="0"/>
                          <a:cs typeface="Times New Roman" panose="02020603050405020304" pitchFamily="18" charset="0"/>
                        </a:rPr>
                        <a:t>Obstetrics &amp; Gynaecology</a:t>
                      </a:r>
                    </a:p>
                  </a:txBody>
                  <a:tcPr marL="68580" marR="68580" marT="0" marB="0"/>
                </a:tc>
                <a:tc>
                  <a:txBody>
                    <a:bodyPr/>
                    <a:lstStyle/>
                    <a:p>
                      <a:pPr>
                        <a:spcAft>
                          <a:spcPts val="0"/>
                        </a:spcAft>
                      </a:pPr>
                      <a:r>
                        <a:rPr lang="en-GB" sz="2000" dirty="0">
                          <a:effectLst/>
                          <a:latin typeface="+mn-lt"/>
                          <a:ea typeface="Times New Roman" panose="02020603050405020304" pitchFamily="18" charset="0"/>
                          <a:cs typeface="Times New Roman" panose="02020603050405020304" pitchFamily="18" charset="0"/>
                        </a:rPr>
                        <a:t>+2 ST1 in response to Maternity Care in Wales report </a:t>
                      </a:r>
                    </a:p>
                  </a:txBody>
                  <a:tcPr marL="68580" marR="68580" marT="0" marB="0"/>
                </a:tc>
                <a:extLst>
                  <a:ext uri="{0D108BD9-81ED-4DB2-BD59-A6C34878D82A}">
                    <a16:rowId xmlns:a16="http://schemas.microsoft.com/office/drawing/2014/main" val="799252902"/>
                  </a:ext>
                </a:extLst>
              </a:tr>
              <a:tr h="706166">
                <a:tc>
                  <a:txBody>
                    <a:bodyPr/>
                    <a:lstStyle/>
                    <a:p>
                      <a:pPr>
                        <a:spcAft>
                          <a:spcPts val="0"/>
                        </a:spcAft>
                      </a:pPr>
                      <a:r>
                        <a:rPr lang="en-GB" sz="2000" dirty="0">
                          <a:effectLst/>
                          <a:latin typeface="+mn-lt"/>
                        </a:rPr>
                        <a:t>Paediatrics</a:t>
                      </a:r>
                      <a:endParaRPr lang="en-GB" sz="20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2000" kern="1200" dirty="0">
                          <a:solidFill>
                            <a:schemeClr val="tx1"/>
                          </a:solidFill>
                          <a:effectLst/>
                          <a:latin typeface="+mn-lt"/>
                          <a:ea typeface="+mn-ea"/>
                          <a:cs typeface="+mn-cs"/>
                        </a:rPr>
                        <a:t>+ 4 additional ST1 posts to address the recommendations of the RCPCH workforce report</a:t>
                      </a:r>
                      <a:endParaRPr lang="en-GB" sz="2000"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369483693"/>
                  </a:ext>
                </a:extLst>
              </a:tr>
              <a:tr h="706166">
                <a:tc>
                  <a:txBody>
                    <a:bodyPr/>
                    <a:lstStyle/>
                    <a:p>
                      <a:pPr>
                        <a:spcAft>
                          <a:spcPts val="0"/>
                        </a:spcAft>
                      </a:pPr>
                      <a:r>
                        <a:rPr lang="en-GB" sz="2000" dirty="0">
                          <a:effectLst/>
                          <a:latin typeface="+mn-lt"/>
                        </a:rPr>
                        <a:t>Community Sexual &amp; Reproductive Health</a:t>
                      </a:r>
                      <a:endParaRPr lang="en-GB" sz="20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2000" dirty="0">
                          <a:effectLst/>
                          <a:latin typeface="+mn-lt"/>
                          <a:ea typeface="Times New Roman" panose="02020603050405020304" pitchFamily="18" charset="0"/>
                          <a:cs typeface="Times New Roman" panose="02020603050405020304" pitchFamily="18" charset="0"/>
                        </a:rPr>
                        <a:t>Review in 2021</a:t>
                      </a:r>
                    </a:p>
                  </a:txBody>
                  <a:tcPr marL="68580" marR="68580" marT="0" marB="0"/>
                </a:tc>
                <a:extLst>
                  <a:ext uri="{0D108BD9-81ED-4DB2-BD59-A6C34878D82A}">
                    <a16:rowId xmlns:a16="http://schemas.microsoft.com/office/drawing/2014/main" val="3775130565"/>
                  </a:ext>
                </a:extLst>
              </a:tr>
              <a:tr h="670858">
                <a:tc>
                  <a:txBody>
                    <a:bodyPr/>
                    <a:lstStyle/>
                    <a:p>
                      <a:pPr>
                        <a:spcAft>
                          <a:spcPts val="0"/>
                        </a:spcAft>
                      </a:pPr>
                      <a:r>
                        <a:rPr lang="en-GB" sz="2000" dirty="0">
                          <a:effectLst/>
                          <a:latin typeface="+mn-lt"/>
                          <a:ea typeface="Times New Roman" panose="02020603050405020304" pitchFamily="18" charset="0"/>
                          <a:cs typeface="Times New Roman" panose="02020603050405020304" pitchFamily="18" charset="0"/>
                        </a:rPr>
                        <a:t>Medical Oncology</a:t>
                      </a: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+3 Higher Training posts per year for 5 years to support the Cancer agenda</a:t>
                      </a:r>
                    </a:p>
                    <a:p>
                      <a:pPr>
                        <a:spcAft>
                          <a:spcPts val="0"/>
                        </a:spcAft>
                      </a:pPr>
                      <a:endParaRPr lang="en-GB" sz="200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301749651"/>
                  </a:ext>
                </a:extLst>
              </a:tr>
              <a:tr h="635550">
                <a:tc>
                  <a:txBody>
                    <a:bodyPr/>
                    <a:lstStyle/>
                    <a:p>
                      <a:pPr>
                        <a:spcAft>
                          <a:spcPts val="0"/>
                        </a:spcAft>
                      </a:pPr>
                      <a:r>
                        <a:rPr lang="en-GB" sz="2000" dirty="0">
                          <a:effectLst/>
                          <a:latin typeface="+mn-lt"/>
                          <a:ea typeface="Times New Roman" panose="02020603050405020304" pitchFamily="18" charset="0"/>
                          <a:cs typeface="Times New Roman" panose="02020603050405020304" pitchFamily="18" charset="0"/>
                        </a:rPr>
                        <a:t>Clinical Oncology</a:t>
                      </a:r>
                    </a:p>
                  </a:txBody>
                  <a:tcPr marL="68580" marR="68580" marT="0" marB="0"/>
                </a:tc>
                <a:tc>
                  <a:txBody>
                    <a:bodyPr/>
                    <a:lstStyle/>
                    <a:p>
                      <a:pPr>
                        <a:spcAft>
                          <a:spcPts val="0"/>
                        </a:spcAft>
                      </a:pPr>
                      <a:r>
                        <a:rPr lang="en-GB" sz="1800" kern="1200" dirty="0">
                          <a:solidFill>
                            <a:schemeClr val="dk1"/>
                          </a:solidFill>
                          <a:effectLst/>
                          <a:latin typeface="+mn-lt"/>
                          <a:ea typeface="+mn-ea"/>
                          <a:cs typeface="+mn-cs"/>
                        </a:rPr>
                        <a:t>+4 Higher Training Posts per year for 5 years to support the workforce modelling undertaken by the Royal College of Radiologists</a:t>
                      </a:r>
                      <a:endParaRPr lang="en-GB" sz="200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118885926"/>
                  </a:ext>
                </a:extLst>
              </a:tr>
              <a:tr h="353082">
                <a:tc>
                  <a:txBody>
                    <a:bodyPr/>
                    <a:lstStyle/>
                    <a:p>
                      <a:pPr>
                        <a:spcAft>
                          <a:spcPts val="0"/>
                        </a:spcAft>
                      </a:pPr>
                      <a:r>
                        <a:rPr lang="en-GB" sz="2000" dirty="0">
                          <a:effectLst/>
                          <a:latin typeface="+mn-lt"/>
                        </a:rPr>
                        <a:t>Medical Microbiology</a:t>
                      </a:r>
                      <a:endParaRPr lang="en-GB" sz="20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2000" dirty="0">
                          <a:effectLst/>
                          <a:latin typeface="+mn-lt"/>
                        </a:rPr>
                        <a:t>+3 Higher Trainees per year for 5 years (2</a:t>
                      </a:r>
                      <a:r>
                        <a:rPr lang="en-GB" sz="2000" baseline="30000" dirty="0">
                          <a:effectLst/>
                          <a:latin typeface="+mn-lt"/>
                        </a:rPr>
                        <a:t>nd</a:t>
                      </a:r>
                      <a:r>
                        <a:rPr lang="en-GB" sz="2000" dirty="0">
                          <a:effectLst/>
                          <a:latin typeface="+mn-lt"/>
                        </a:rPr>
                        <a:t> year)</a:t>
                      </a:r>
                      <a:endParaRPr lang="en-GB" sz="200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312998098"/>
                  </a:ext>
                </a:extLst>
              </a:tr>
              <a:tr h="70616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effectLst/>
                          <a:latin typeface="+mn-lt"/>
                        </a:rPr>
                        <a:t>Radiology</a:t>
                      </a:r>
                      <a:endParaRPr lang="en-GB" sz="2000" dirty="0">
                        <a:effectLst/>
                        <a:latin typeface="+mn-lt"/>
                        <a:ea typeface="Times New Roman" panose="02020603050405020304" pitchFamily="18" charset="0"/>
                        <a:cs typeface="Times New Roman" panose="02020603050405020304" pitchFamily="18" charset="0"/>
                      </a:endParaRPr>
                    </a:p>
                    <a:p>
                      <a:pPr>
                        <a:spcAft>
                          <a:spcPts val="0"/>
                        </a:spcAft>
                      </a:pPr>
                      <a:endParaRPr lang="en-GB" sz="20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effectLst/>
                          <a:latin typeface="+mn-lt"/>
                        </a:rPr>
                        <a:t>Maintain intake of 20</a:t>
                      </a:r>
                      <a:endParaRPr lang="en-GB" sz="2000" dirty="0">
                        <a:effectLst/>
                        <a:latin typeface="+mn-lt"/>
                        <a:ea typeface="Times New Roman" panose="02020603050405020304" pitchFamily="18" charset="0"/>
                        <a:cs typeface="Times New Roman" panose="02020603050405020304" pitchFamily="18" charset="0"/>
                      </a:endParaRPr>
                    </a:p>
                    <a:p>
                      <a:pPr>
                        <a:spcAft>
                          <a:spcPts val="0"/>
                        </a:spcAft>
                      </a:pPr>
                      <a:endParaRPr lang="en-GB" sz="200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745986602"/>
                  </a:ext>
                </a:extLst>
              </a:tr>
            </a:tbl>
          </a:graphicData>
        </a:graphic>
      </p:graphicFrame>
      <p:sp>
        <p:nvSpPr>
          <p:cNvPr id="11" name="Title 1"/>
          <p:cNvSpPr>
            <a:spLocks noGrp="1"/>
          </p:cNvSpPr>
          <p:nvPr>
            <p:ph type="title"/>
          </p:nvPr>
        </p:nvSpPr>
        <p:spPr>
          <a:xfrm>
            <a:off x="996425" y="122537"/>
            <a:ext cx="10515600" cy="614641"/>
          </a:xfrm>
          <a:solidFill>
            <a:schemeClr val="accent1">
              <a:lumMod val="40000"/>
              <a:lumOff val="60000"/>
            </a:schemeClr>
          </a:solidFill>
        </p:spPr>
        <p:txBody>
          <a:bodyPr>
            <a:normAutofit fontScale="90000"/>
          </a:bodyPr>
          <a:lstStyle/>
          <a:p>
            <a:pPr algn="ctr"/>
            <a:r>
              <a:rPr lang="en-GB" sz="4800" b="1" dirty="0"/>
              <a:t>Medical Workforce</a:t>
            </a:r>
          </a:p>
        </p:txBody>
      </p:sp>
      <p:cxnSp>
        <p:nvCxnSpPr>
          <p:cNvPr id="12" name="Straight Connector 11"/>
          <p:cNvCxnSpPr/>
          <p:nvPr/>
        </p:nvCxnSpPr>
        <p:spPr>
          <a:xfrm>
            <a:off x="1080654" y="737178"/>
            <a:ext cx="10030691"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878131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C2E84-E364-4A90-8155-69840B160E6F}"/>
              </a:ext>
            </a:extLst>
          </p:cNvPr>
          <p:cNvSpPr>
            <a:spLocks noGrp="1"/>
          </p:cNvSpPr>
          <p:nvPr>
            <p:ph type="title"/>
          </p:nvPr>
        </p:nvSpPr>
        <p:spPr>
          <a:xfrm>
            <a:off x="838200" y="139149"/>
            <a:ext cx="10515600" cy="721986"/>
          </a:xfrm>
          <a:solidFill>
            <a:schemeClr val="accent1">
              <a:lumMod val="40000"/>
              <a:lumOff val="60000"/>
            </a:schemeClr>
          </a:solidFill>
        </p:spPr>
        <p:txBody>
          <a:bodyPr>
            <a:normAutofit/>
          </a:bodyPr>
          <a:lstStyle/>
          <a:p>
            <a:pPr algn="ctr"/>
            <a:r>
              <a:rPr lang="en-GB" b="1" dirty="0"/>
              <a:t>Medical Workforce</a:t>
            </a:r>
            <a:endParaRPr lang="en-GB" dirty="0"/>
          </a:p>
        </p:txBody>
      </p:sp>
      <p:graphicFrame>
        <p:nvGraphicFramePr>
          <p:cNvPr id="5" name="Content Placeholder 3">
            <a:extLst>
              <a:ext uri="{FF2B5EF4-FFF2-40B4-BE49-F238E27FC236}">
                <a16:creationId xmlns:a16="http://schemas.microsoft.com/office/drawing/2014/main" id="{E35D8230-D730-4C6F-A41B-DEC00C0C5DD8}"/>
              </a:ext>
            </a:extLst>
          </p:cNvPr>
          <p:cNvGraphicFramePr>
            <a:graphicFrameLocks/>
          </p:cNvGraphicFramePr>
          <p:nvPr>
            <p:extLst>
              <p:ext uri="{D42A27DB-BD31-4B8C-83A1-F6EECF244321}">
                <p14:modId xmlns:p14="http://schemas.microsoft.com/office/powerpoint/2010/main" val="568451492"/>
              </p:ext>
            </p:extLst>
          </p:nvPr>
        </p:nvGraphicFramePr>
        <p:xfrm>
          <a:off x="546346" y="1157289"/>
          <a:ext cx="11099307" cy="5665739"/>
        </p:xfrm>
        <a:graphic>
          <a:graphicData uri="http://schemas.openxmlformats.org/drawingml/2006/table">
            <a:tbl>
              <a:tblPr firstRow="1" firstCol="1" bandRow="1">
                <a:tableStyleId>{5C22544A-7EE6-4342-B048-85BDC9FD1C3A}</a:tableStyleId>
              </a:tblPr>
              <a:tblGrid>
                <a:gridCol w="3208094">
                  <a:extLst>
                    <a:ext uri="{9D8B030D-6E8A-4147-A177-3AD203B41FA5}">
                      <a16:colId xmlns:a16="http://schemas.microsoft.com/office/drawing/2014/main" val="3165332458"/>
                    </a:ext>
                  </a:extLst>
                </a:gridCol>
                <a:gridCol w="7891213">
                  <a:extLst>
                    <a:ext uri="{9D8B030D-6E8A-4147-A177-3AD203B41FA5}">
                      <a16:colId xmlns:a16="http://schemas.microsoft.com/office/drawing/2014/main" val="2996504562"/>
                    </a:ext>
                  </a:extLst>
                </a:gridCol>
              </a:tblGrid>
              <a:tr h="403550">
                <a:tc>
                  <a:txBody>
                    <a:bodyPr/>
                    <a:lstStyle/>
                    <a:p>
                      <a:pPr>
                        <a:spcAft>
                          <a:spcPts val="0"/>
                        </a:spcAft>
                      </a:pPr>
                      <a:r>
                        <a:rPr lang="en-GB" sz="2400" dirty="0">
                          <a:effectLst/>
                        </a:rPr>
                        <a:t>Specialty</a:t>
                      </a:r>
                      <a:endParaRPr lang="en-GB"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2400" dirty="0">
                          <a:effectLst/>
                        </a:rPr>
                        <a:t>Increase/Decrease required for August 2021</a:t>
                      </a:r>
                      <a:endParaRPr lang="en-GB"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568599962"/>
                  </a:ext>
                </a:extLst>
              </a:tr>
              <a:tr h="448094">
                <a:tc>
                  <a:txBody>
                    <a:bodyPr/>
                    <a:lstStyle/>
                    <a:p>
                      <a:pPr>
                        <a:spcAft>
                          <a:spcPts val="0"/>
                        </a:spcAft>
                      </a:pPr>
                      <a:r>
                        <a:rPr lang="en-GB" sz="2000" dirty="0">
                          <a:effectLst/>
                          <a:latin typeface="+mn-lt"/>
                          <a:ea typeface="Times New Roman" panose="02020603050405020304" pitchFamily="18" charset="0"/>
                          <a:cs typeface="Times New Roman" panose="02020603050405020304" pitchFamily="18" charset="0"/>
                        </a:rPr>
                        <a:t>Internal Medicine</a:t>
                      </a:r>
                    </a:p>
                  </a:txBody>
                  <a:tcPr marL="68580" marR="68580" marT="0" marB="0"/>
                </a:tc>
                <a:tc>
                  <a:txBody>
                    <a:bodyPr/>
                    <a:lstStyle/>
                    <a:p>
                      <a:r>
                        <a:rPr lang="en-GB" sz="1800" dirty="0">
                          <a:effectLst/>
                          <a:latin typeface="+mn-lt"/>
                        </a:rPr>
                        <a:t>+15 Core Trainees change to Internal Medicine curriculum</a:t>
                      </a:r>
                    </a:p>
                  </a:txBody>
                  <a:tcPr marL="68580" marR="68580" marT="0" marB="0"/>
                </a:tc>
                <a:extLst>
                  <a:ext uri="{0D108BD9-81ED-4DB2-BD59-A6C34878D82A}">
                    <a16:rowId xmlns:a16="http://schemas.microsoft.com/office/drawing/2014/main" val="4152842100"/>
                  </a:ext>
                </a:extLst>
              </a:tr>
              <a:tr h="336089">
                <a:tc>
                  <a:txBody>
                    <a:bodyPr/>
                    <a:lstStyle/>
                    <a:p>
                      <a:pPr>
                        <a:spcAft>
                          <a:spcPts val="0"/>
                        </a:spcAft>
                      </a:pPr>
                      <a:r>
                        <a:rPr lang="en-GB" sz="2000" dirty="0">
                          <a:effectLst/>
                          <a:latin typeface="+mn-lt"/>
                          <a:ea typeface="Times New Roman" panose="02020603050405020304" pitchFamily="18" charset="0"/>
                          <a:cs typeface="Times New Roman" panose="02020603050405020304" pitchFamily="18" charset="0"/>
                        </a:rPr>
                        <a:t>Respiratory Medicine</a:t>
                      </a: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mn-lt"/>
                        </a:rPr>
                        <a:t>+2 Higher Trainee to support future workforce requirements  </a:t>
                      </a:r>
                      <a:endParaRPr lang="en-GB" sz="180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99353841"/>
                  </a:ext>
                </a:extLst>
              </a:tr>
              <a:tr h="403550">
                <a:tc>
                  <a:txBody>
                    <a:bodyPr/>
                    <a:lstStyle/>
                    <a:p>
                      <a:pPr>
                        <a:spcAft>
                          <a:spcPts val="0"/>
                        </a:spcAft>
                      </a:pPr>
                      <a:r>
                        <a:rPr lang="en-GB" sz="2000" dirty="0">
                          <a:effectLst/>
                          <a:latin typeface="+mn-lt"/>
                          <a:ea typeface="Times New Roman" panose="02020603050405020304" pitchFamily="18" charset="0"/>
                          <a:cs typeface="Times New Roman" panose="02020603050405020304" pitchFamily="18" charset="0"/>
                        </a:rPr>
                        <a:t>Gastroenterology</a:t>
                      </a: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mn-lt"/>
                        </a:rPr>
                        <a:t>+2 Higher Trainee to support future workforce requirements  </a:t>
                      </a:r>
                      <a:endParaRPr lang="en-GB" sz="180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793358372"/>
                  </a:ext>
                </a:extLst>
              </a:tr>
              <a:tr h="734569">
                <a:tc>
                  <a:txBody>
                    <a:bodyPr/>
                    <a:lstStyle/>
                    <a:p>
                      <a:pPr>
                        <a:spcAft>
                          <a:spcPts val="0"/>
                        </a:spcAft>
                      </a:pPr>
                      <a:r>
                        <a:rPr lang="en-GB" sz="2000" dirty="0">
                          <a:effectLst/>
                          <a:latin typeface="+mn-lt"/>
                          <a:ea typeface="Times New Roman" panose="02020603050405020304" pitchFamily="18" charset="0"/>
                          <a:cs typeface="Times New Roman" panose="02020603050405020304" pitchFamily="18" charset="0"/>
                        </a:rPr>
                        <a:t>Renal</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effectLst/>
                          <a:latin typeface="+mn-lt"/>
                          <a:ea typeface="Times New Roman" panose="02020603050405020304" pitchFamily="18" charset="0"/>
                          <a:cs typeface="Times New Roman" panose="02020603050405020304" pitchFamily="18" charset="0"/>
                        </a:rPr>
                        <a:t>Diabetes &amp; Endocrinology</a:t>
                      </a:r>
                    </a:p>
                    <a:p>
                      <a:pPr>
                        <a:spcAft>
                          <a:spcPts val="0"/>
                        </a:spcAft>
                      </a:pPr>
                      <a:endParaRPr lang="en-GB" sz="20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800" dirty="0">
                          <a:effectLst/>
                          <a:latin typeface="+mn-lt"/>
                          <a:ea typeface="Times New Roman" panose="02020603050405020304" pitchFamily="18" charset="0"/>
                          <a:cs typeface="Times New Roman" panose="02020603050405020304" pitchFamily="18" charset="0"/>
                        </a:rPr>
                        <a:t>No change and review in 2021</a:t>
                      </a:r>
                    </a:p>
                  </a:txBody>
                  <a:tcPr marL="68580" marR="68580" marT="0" marB="0"/>
                </a:tc>
                <a:extLst>
                  <a:ext uri="{0D108BD9-81ED-4DB2-BD59-A6C34878D82A}">
                    <a16:rowId xmlns:a16="http://schemas.microsoft.com/office/drawing/2014/main" val="799252902"/>
                  </a:ext>
                </a:extLst>
              </a:tr>
              <a:tr h="4915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effectLst/>
                          <a:latin typeface="+mn-lt"/>
                          <a:ea typeface="Times New Roman" panose="02020603050405020304" pitchFamily="18" charset="0"/>
                          <a:cs typeface="Times New Roman" panose="02020603050405020304" pitchFamily="18" charset="0"/>
                        </a:rPr>
                        <a:t>Acute Medicine</a:t>
                      </a:r>
                    </a:p>
                    <a:p>
                      <a:pPr>
                        <a:spcAft>
                          <a:spcPts val="0"/>
                        </a:spcAft>
                      </a:pPr>
                      <a:endParaRPr lang="en-GB" sz="20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mn-lt"/>
                          <a:ea typeface="Times New Roman" panose="02020603050405020304" pitchFamily="18" charset="0"/>
                          <a:cs typeface="Times New Roman" panose="02020603050405020304" pitchFamily="18" charset="0"/>
                        </a:rPr>
                        <a:t>+4 Higher Trainees to support workforce expansion and retirements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369483693"/>
                  </a:ext>
                </a:extLst>
              </a:tr>
              <a:tr h="398998">
                <a:tc>
                  <a:txBody>
                    <a:bodyPr/>
                    <a:lstStyle/>
                    <a:p>
                      <a:pPr>
                        <a:spcAft>
                          <a:spcPts val="0"/>
                        </a:spcAft>
                      </a:pPr>
                      <a:r>
                        <a:rPr lang="en-GB" sz="2000" dirty="0">
                          <a:effectLst/>
                          <a:latin typeface="+mn-lt"/>
                          <a:ea typeface="Times New Roman" panose="02020603050405020304" pitchFamily="18" charset="0"/>
                          <a:cs typeface="Times New Roman" panose="02020603050405020304" pitchFamily="18" charset="0"/>
                        </a:rPr>
                        <a:t>Neurosurgery</a:t>
                      </a:r>
                    </a:p>
                  </a:txBody>
                  <a:tcPr marL="68580" marR="68580" marT="0" marB="0"/>
                </a:tc>
                <a:tc>
                  <a:txBody>
                    <a:bodyPr/>
                    <a:lstStyle/>
                    <a:p>
                      <a:pPr>
                        <a:spcAft>
                          <a:spcPts val="0"/>
                        </a:spcAft>
                      </a:pPr>
                      <a:r>
                        <a:rPr lang="en-GB" sz="1800" kern="1200" dirty="0">
                          <a:solidFill>
                            <a:schemeClr val="dk1"/>
                          </a:solidFill>
                          <a:effectLst/>
                          <a:latin typeface="+mn-lt"/>
                          <a:ea typeface="+mn-ea"/>
                          <a:cs typeface="+mn-cs"/>
                        </a:rPr>
                        <a:t>A phased reduction of posts in line with trainees completing their training</a:t>
                      </a:r>
                      <a:endParaRPr lang="en-GB" sz="180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775130565"/>
                  </a:ext>
                </a:extLst>
              </a:tr>
              <a:tr h="672179">
                <a:tc>
                  <a:txBody>
                    <a:bodyPr/>
                    <a:lstStyle/>
                    <a:p>
                      <a:pPr>
                        <a:spcAft>
                          <a:spcPts val="0"/>
                        </a:spcAft>
                      </a:pPr>
                      <a:r>
                        <a:rPr lang="en-GB" sz="2000" dirty="0">
                          <a:effectLst/>
                          <a:latin typeface="+mn-lt"/>
                          <a:ea typeface="Times New Roman" panose="02020603050405020304" pitchFamily="18" charset="0"/>
                          <a:cs typeface="Times New Roman" panose="02020603050405020304" pitchFamily="18" charset="0"/>
                        </a:rPr>
                        <a:t>General Surgery</a:t>
                      </a:r>
                    </a:p>
                  </a:txBody>
                  <a:tcPr marL="68580" marR="68580" marT="0" marB="0"/>
                </a:tc>
                <a:tc>
                  <a:txBody>
                    <a:bodyPr/>
                    <a:lstStyle/>
                    <a:p>
                      <a:pPr>
                        <a:spcAft>
                          <a:spcPts val="0"/>
                        </a:spcAft>
                      </a:pPr>
                      <a:r>
                        <a:rPr lang="en-GB" sz="1800" dirty="0">
                          <a:effectLst/>
                          <a:latin typeface="+mn-lt"/>
                          <a:ea typeface="Times New Roman" panose="02020603050405020304" pitchFamily="18" charset="0"/>
                          <a:cs typeface="Times New Roman" panose="02020603050405020304" pitchFamily="18" charset="0"/>
                        </a:rPr>
                        <a:t>+4 Higher Trainees to </a:t>
                      </a:r>
                      <a:r>
                        <a:rPr lang="en-GB" sz="1800" dirty="0">
                          <a:effectLst/>
                          <a:latin typeface="+mn-lt"/>
                        </a:rPr>
                        <a:t>support future workforce requirements and the MTC workforce model</a:t>
                      </a:r>
                      <a:endParaRPr lang="en-GB" sz="180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301749651"/>
                  </a:ext>
                </a:extLst>
              </a:tr>
              <a:tr h="403550">
                <a:tc>
                  <a:txBody>
                    <a:bodyPr/>
                    <a:lstStyle/>
                    <a:p>
                      <a:pPr>
                        <a:spcAft>
                          <a:spcPts val="0"/>
                        </a:spcAft>
                      </a:pPr>
                      <a:r>
                        <a:rPr lang="en-GB" sz="2000" dirty="0">
                          <a:effectLst/>
                          <a:latin typeface="+mn-lt"/>
                          <a:ea typeface="Times New Roman" panose="02020603050405020304" pitchFamily="18" charset="0"/>
                          <a:cs typeface="Times New Roman" panose="02020603050405020304" pitchFamily="18" charset="0"/>
                        </a:rPr>
                        <a:t>Trauma &amp; Orthopaedics</a:t>
                      </a:r>
                    </a:p>
                  </a:txBody>
                  <a:tcPr marL="68580" marR="68580" marT="0" marB="0"/>
                </a:tc>
                <a:tc>
                  <a:txBody>
                    <a:bodyPr/>
                    <a:lstStyle/>
                    <a:p>
                      <a:pPr>
                        <a:spcAft>
                          <a:spcPts val="0"/>
                        </a:spcAft>
                      </a:pPr>
                      <a:r>
                        <a:rPr lang="en-GB" sz="1800" dirty="0">
                          <a:effectLst/>
                          <a:latin typeface="+mn-lt"/>
                          <a:ea typeface="Times New Roman" panose="02020603050405020304" pitchFamily="18" charset="0"/>
                          <a:cs typeface="Times New Roman" panose="02020603050405020304" pitchFamily="18" charset="0"/>
                        </a:rPr>
                        <a:t>No change</a:t>
                      </a:r>
                    </a:p>
                  </a:txBody>
                  <a:tcPr marL="68580" marR="68580" marT="0" marB="0"/>
                </a:tc>
                <a:extLst>
                  <a:ext uri="{0D108BD9-81ED-4DB2-BD59-A6C34878D82A}">
                    <a16:rowId xmlns:a16="http://schemas.microsoft.com/office/drawing/2014/main" val="1118885926"/>
                  </a:ext>
                </a:extLst>
              </a:tr>
              <a:tr h="403550">
                <a:tc>
                  <a:txBody>
                    <a:bodyPr/>
                    <a:lstStyle/>
                    <a:p>
                      <a:pPr>
                        <a:spcAft>
                          <a:spcPts val="0"/>
                        </a:spcAft>
                      </a:pPr>
                      <a:r>
                        <a:rPr lang="en-GB" sz="2000" dirty="0">
                          <a:effectLst/>
                          <a:latin typeface="+mn-lt"/>
                          <a:ea typeface="Times New Roman" panose="02020603050405020304" pitchFamily="18" charset="0"/>
                          <a:cs typeface="Times New Roman" panose="02020603050405020304" pitchFamily="18" charset="0"/>
                        </a:rPr>
                        <a:t>Plastic Surgery</a:t>
                      </a:r>
                    </a:p>
                  </a:txBody>
                  <a:tcPr marL="68580" marR="68580" marT="0" marB="0"/>
                </a:tc>
                <a:tc>
                  <a:txBody>
                    <a:bodyPr/>
                    <a:lstStyle/>
                    <a:p>
                      <a:pPr>
                        <a:spcAft>
                          <a:spcPts val="0"/>
                        </a:spcAft>
                      </a:pPr>
                      <a:r>
                        <a:rPr lang="en-GB" sz="1800" dirty="0">
                          <a:effectLst/>
                          <a:latin typeface="+mn-lt"/>
                          <a:ea typeface="Times New Roman" panose="02020603050405020304" pitchFamily="18" charset="0"/>
                          <a:cs typeface="Times New Roman" panose="02020603050405020304" pitchFamily="18" charset="0"/>
                        </a:rPr>
                        <a:t>+2 Higher Trainees to support the MTC workforce model</a:t>
                      </a:r>
                    </a:p>
                  </a:txBody>
                  <a:tcPr marL="68580" marR="68580" marT="0" marB="0"/>
                </a:tc>
                <a:extLst>
                  <a:ext uri="{0D108BD9-81ED-4DB2-BD59-A6C34878D82A}">
                    <a16:rowId xmlns:a16="http://schemas.microsoft.com/office/drawing/2014/main" val="3312998098"/>
                  </a:ext>
                </a:extLst>
              </a:tr>
              <a:tr h="672179">
                <a:tc>
                  <a:txBody>
                    <a:bodyPr/>
                    <a:lstStyle/>
                    <a:p>
                      <a:pPr>
                        <a:spcAft>
                          <a:spcPts val="0"/>
                        </a:spcAft>
                      </a:pPr>
                      <a:r>
                        <a:rPr lang="en-GB" sz="2000" dirty="0">
                          <a:effectLst/>
                          <a:latin typeface="+mn-lt"/>
                          <a:ea typeface="Times New Roman" panose="02020603050405020304" pitchFamily="18" charset="0"/>
                          <a:cs typeface="Times New Roman" panose="02020603050405020304" pitchFamily="18" charset="0"/>
                        </a:rPr>
                        <a:t>Urology</a:t>
                      </a:r>
                    </a:p>
                  </a:txBody>
                  <a:tcPr marL="68580" marR="68580" marT="0" marB="0"/>
                </a:tc>
                <a:tc>
                  <a:txBody>
                    <a:bodyPr/>
                    <a:lstStyle/>
                    <a:p>
                      <a:pPr>
                        <a:spcAft>
                          <a:spcPts val="0"/>
                        </a:spcAft>
                      </a:pPr>
                      <a:r>
                        <a:rPr lang="en-GB" sz="1800" dirty="0">
                          <a:effectLst/>
                          <a:latin typeface="+mn-lt"/>
                          <a:ea typeface="Times New Roman" panose="02020603050405020304" pitchFamily="18" charset="0"/>
                          <a:cs typeface="Times New Roman" panose="02020603050405020304" pitchFamily="18" charset="0"/>
                        </a:rPr>
                        <a:t>+4 Higher Training posts to </a:t>
                      </a:r>
                      <a:r>
                        <a:rPr lang="en-GB" sz="1800" dirty="0">
                          <a:effectLst/>
                          <a:latin typeface="+mn-lt"/>
                        </a:rPr>
                        <a:t>support future workforce requirements and the Cancer agenda </a:t>
                      </a:r>
                      <a:endParaRPr lang="en-GB" sz="180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745986602"/>
                  </a:ext>
                </a:extLst>
              </a:tr>
            </a:tbl>
          </a:graphicData>
        </a:graphic>
      </p:graphicFrame>
    </p:spTree>
    <p:extLst>
      <p:ext uri="{BB962C8B-B14F-4D97-AF65-F5344CB8AC3E}">
        <p14:creationId xmlns:p14="http://schemas.microsoft.com/office/powerpoint/2010/main" val="23010098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flipV="1">
            <a:off x="0" y="5495636"/>
            <a:ext cx="12192000" cy="18473"/>
          </a:xfrm>
          <a:prstGeom prst="line">
            <a:avLst/>
          </a:prstGeom>
          <a:ln w="28575">
            <a:solidFill>
              <a:srgbClr val="3A4972"/>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6474" y="5773374"/>
            <a:ext cx="3769623" cy="886044"/>
          </a:xfrm>
          <a:prstGeom prst="rect">
            <a:avLst/>
          </a:prstGeom>
        </p:spPr>
      </p:pic>
      <p:sp>
        <p:nvSpPr>
          <p:cNvPr id="7" name="TextBox 6"/>
          <p:cNvSpPr txBox="1"/>
          <p:nvPr/>
        </p:nvSpPr>
        <p:spPr>
          <a:xfrm>
            <a:off x="6591192" y="5858389"/>
            <a:ext cx="5526916" cy="1046440"/>
          </a:xfrm>
          <a:prstGeom prst="rect">
            <a:avLst/>
          </a:prstGeom>
          <a:noFill/>
        </p:spPr>
        <p:txBody>
          <a:bodyPr wrap="square" rtlCol="0">
            <a:spAutoFit/>
          </a:bodyPr>
          <a:lstStyle/>
          <a:p>
            <a:r>
              <a:rPr lang="en-GB" sz="2000" b="1" dirty="0">
                <a:solidFill>
                  <a:srgbClr val="3A4972"/>
                </a:solidFill>
                <a:latin typeface="Bradley Hand ITC" panose="03070402050302030203" pitchFamily="66" charset="0"/>
              </a:rPr>
              <a:t>Trawsnewid y gweithlu ar gyfer Cymru iachach</a:t>
            </a:r>
          </a:p>
          <a:p>
            <a:endParaRPr lang="en-GB" sz="400" b="1" dirty="0">
              <a:solidFill>
                <a:srgbClr val="C1A875"/>
              </a:solidFill>
              <a:latin typeface="Bradley Hand ITC" panose="03070402050302030203" pitchFamily="66" charset="0"/>
            </a:endParaRPr>
          </a:p>
          <a:p>
            <a:r>
              <a:rPr lang="en-GB" sz="2000" b="1" dirty="0">
                <a:solidFill>
                  <a:srgbClr val="C1A875"/>
                </a:solidFill>
                <a:latin typeface="Bradley Hand ITC" panose="03070402050302030203" pitchFamily="66" charset="0"/>
              </a:rPr>
              <a:t>Transforming the workforce for a healthier Wales</a:t>
            </a:r>
          </a:p>
          <a:p>
            <a:endParaRPr lang="en-GB" b="1" dirty="0">
              <a:latin typeface="Bradley Hand ITC" panose="03070402050302030203" pitchFamily="66" charset="0"/>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79670" y="5966074"/>
            <a:ext cx="573487" cy="573487"/>
          </a:xfrm>
          <a:prstGeom prst="rect">
            <a:avLst/>
          </a:prstGeom>
        </p:spPr>
      </p:pic>
      <p:sp>
        <p:nvSpPr>
          <p:cNvPr id="3" name="TextBox 2"/>
          <p:cNvSpPr txBox="1"/>
          <p:nvPr/>
        </p:nvSpPr>
        <p:spPr>
          <a:xfrm>
            <a:off x="4679267" y="5903307"/>
            <a:ext cx="1838035" cy="646331"/>
          </a:xfrm>
          <a:prstGeom prst="rect">
            <a:avLst/>
          </a:prstGeom>
          <a:noFill/>
        </p:spPr>
        <p:txBody>
          <a:bodyPr wrap="square" rtlCol="0">
            <a:spAutoFit/>
          </a:bodyPr>
          <a:lstStyle/>
          <a:p>
            <a:r>
              <a:rPr lang="en-GB" dirty="0">
                <a:solidFill>
                  <a:srgbClr val="C1A875"/>
                </a:solidFill>
                <a:latin typeface="Verdana" panose="020B0604030504040204" pitchFamily="34" charset="0"/>
                <a:ea typeface="Verdana" panose="020B0604030504040204" pitchFamily="34" charset="0"/>
                <a:cs typeface="Verdana" panose="020B0604030504040204" pitchFamily="34" charset="0"/>
              </a:rPr>
              <a:t>@AaGIC_GIG</a:t>
            </a:r>
          </a:p>
          <a:p>
            <a:r>
              <a:rPr lang="en-GB" dirty="0">
                <a:solidFill>
                  <a:srgbClr val="3A4972"/>
                </a:solidFill>
                <a:latin typeface="Verdana" panose="020B0604030504040204" pitchFamily="34" charset="0"/>
                <a:ea typeface="Verdana" panose="020B0604030504040204" pitchFamily="34" charset="0"/>
                <a:cs typeface="Verdana" panose="020B0604030504040204" pitchFamily="34" charset="0"/>
              </a:rPr>
              <a:t>@HEIW_NHS</a:t>
            </a:r>
          </a:p>
        </p:txBody>
      </p:sp>
      <p:cxnSp>
        <p:nvCxnSpPr>
          <p:cNvPr id="13" name="Straight Connector 12"/>
          <p:cNvCxnSpPr/>
          <p:nvPr/>
        </p:nvCxnSpPr>
        <p:spPr>
          <a:xfrm>
            <a:off x="916709" y="1145887"/>
            <a:ext cx="10030691" cy="0"/>
          </a:xfrm>
          <a:prstGeom prst="line">
            <a:avLst/>
          </a:prstGeom>
        </p:spPr>
        <p:style>
          <a:lnRef idx="1">
            <a:schemeClr val="accent1"/>
          </a:lnRef>
          <a:fillRef idx="0">
            <a:schemeClr val="accent1"/>
          </a:fillRef>
          <a:effectRef idx="0">
            <a:schemeClr val="accent1"/>
          </a:effectRef>
          <a:fontRef idx="minor">
            <a:schemeClr val="tx1"/>
          </a:fontRef>
        </p:style>
      </p:cxnSp>
      <p:sp>
        <p:nvSpPr>
          <p:cNvPr id="4" name="Content Placeholder 3"/>
          <p:cNvSpPr>
            <a:spLocks noGrp="1"/>
          </p:cNvSpPr>
          <p:nvPr>
            <p:ph idx="1"/>
          </p:nvPr>
        </p:nvSpPr>
        <p:spPr>
          <a:xfrm>
            <a:off x="838199" y="1405153"/>
            <a:ext cx="10810461" cy="4351338"/>
          </a:xfrm>
        </p:spPr>
        <p:txBody>
          <a:bodyPr>
            <a:normAutofit fontScale="32500" lnSpcReduction="20000"/>
          </a:bodyPr>
          <a:lstStyle/>
          <a:p>
            <a:pPr>
              <a:buFont typeface="Wingdings" panose="05000000000000000000" pitchFamily="2" charset="2"/>
              <a:buChar char="§"/>
            </a:pPr>
            <a:r>
              <a:rPr lang="en-GB" sz="9600" dirty="0"/>
              <a:t>New model of GP training</a:t>
            </a:r>
          </a:p>
          <a:p>
            <a:pPr marL="0" indent="0">
              <a:buNone/>
            </a:pPr>
            <a:endParaRPr lang="en-GB" sz="9600" dirty="0"/>
          </a:p>
          <a:p>
            <a:pPr lvl="1"/>
            <a:r>
              <a:rPr lang="en-GB" sz="9600" dirty="0"/>
              <a:t>Implementation commenced </a:t>
            </a:r>
          </a:p>
          <a:p>
            <a:pPr lvl="1"/>
            <a:endParaRPr lang="en-GB" sz="9600" dirty="0"/>
          </a:p>
          <a:p>
            <a:pPr lvl="1"/>
            <a:r>
              <a:rPr lang="en-GB" sz="9600" dirty="0"/>
              <a:t>160 Advertised GP training places with option to over-recruit (187 filled in 2019)</a:t>
            </a:r>
          </a:p>
          <a:p>
            <a:pPr lvl="1"/>
            <a:endParaRPr lang="en-GB" sz="9600" dirty="0"/>
          </a:p>
          <a:p>
            <a:pPr lvl="1"/>
            <a:r>
              <a:rPr lang="en-GB" sz="9600" dirty="0"/>
              <a:t>Capacity to recruit to 200</a:t>
            </a:r>
          </a:p>
          <a:p>
            <a:pPr lvl="1"/>
            <a:endParaRPr lang="en-GB" sz="9600" dirty="0"/>
          </a:p>
          <a:p>
            <a:pPr lvl="1"/>
            <a:r>
              <a:rPr lang="en-GB" sz="9600" dirty="0"/>
              <a:t>“1+2” model of GP Training (50 – 70%)</a:t>
            </a:r>
          </a:p>
          <a:p>
            <a:pPr marL="457200" lvl="1" indent="0">
              <a:buNone/>
            </a:pPr>
            <a:endParaRPr lang="en-GB" sz="6200" dirty="0"/>
          </a:p>
        </p:txBody>
      </p:sp>
      <p:sp>
        <p:nvSpPr>
          <p:cNvPr id="8" name="Title 7"/>
          <p:cNvSpPr>
            <a:spLocks noGrp="1"/>
          </p:cNvSpPr>
          <p:nvPr>
            <p:ph type="title"/>
          </p:nvPr>
        </p:nvSpPr>
        <p:spPr>
          <a:xfrm>
            <a:off x="838200" y="365126"/>
            <a:ext cx="10515600" cy="780762"/>
          </a:xfrm>
          <a:solidFill>
            <a:schemeClr val="accent1">
              <a:lumMod val="40000"/>
              <a:lumOff val="60000"/>
            </a:schemeClr>
          </a:solidFill>
        </p:spPr>
        <p:txBody>
          <a:bodyPr/>
          <a:lstStyle/>
          <a:p>
            <a:pPr algn="ctr"/>
            <a:r>
              <a:rPr lang="en-GB" b="1" dirty="0"/>
              <a:t>More GPs</a:t>
            </a:r>
          </a:p>
        </p:txBody>
      </p:sp>
    </p:spTree>
    <p:extLst>
      <p:ext uri="{BB962C8B-B14F-4D97-AF65-F5344CB8AC3E}">
        <p14:creationId xmlns:p14="http://schemas.microsoft.com/office/powerpoint/2010/main" val="23066350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flipV="1">
            <a:off x="0" y="5495636"/>
            <a:ext cx="12192000" cy="18473"/>
          </a:xfrm>
          <a:prstGeom prst="line">
            <a:avLst/>
          </a:prstGeom>
          <a:ln w="28575">
            <a:solidFill>
              <a:srgbClr val="3A4972"/>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6474" y="5773374"/>
            <a:ext cx="3769623" cy="886044"/>
          </a:xfrm>
          <a:prstGeom prst="rect">
            <a:avLst/>
          </a:prstGeom>
        </p:spPr>
      </p:pic>
      <p:sp>
        <p:nvSpPr>
          <p:cNvPr id="7" name="TextBox 6"/>
          <p:cNvSpPr txBox="1"/>
          <p:nvPr/>
        </p:nvSpPr>
        <p:spPr>
          <a:xfrm>
            <a:off x="6591192" y="5858389"/>
            <a:ext cx="5526916" cy="1046440"/>
          </a:xfrm>
          <a:prstGeom prst="rect">
            <a:avLst/>
          </a:prstGeom>
          <a:noFill/>
        </p:spPr>
        <p:txBody>
          <a:bodyPr wrap="square" rtlCol="0">
            <a:spAutoFit/>
          </a:bodyPr>
          <a:lstStyle/>
          <a:p>
            <a:r>
              <a:rPr lang="en-GB" sz="2000" b="1" dirty="0">
                <a:solidFill>
                  <a:srgbClr val="3A4972"/>
                </a:solidFill>
                <a:latin typeface="Bradley Hand ITC" panose="03070402050302030203" pitchFamily="66" charset="0"/>
              </a:rPr>
              <a:t>Trawsnewid y gweithlu ar gyfer Cymru iachach</a:t>
            </a:r>
          </a:p>
          <a:p>
            <a:endParaRPr lang="en-GB" sz="400" b="1" dirty="0">
              <a:solidFill>
                <a:srgbClr val="C1A875"/>
              </a:solidFill>
              <a:latin typeface="Bradley Hand ITC" panose="03070402050302030203" pitchFamily="66" charset="0"/>
            </a:endParaRPr>
          </a:p>
          <a:p>
            <a:r>
              <a:rPr lang="en-GB" sz="2000" b="1" dirty="0">
                <a:solidFill>
                  <a:srgbClr val="C1A875"/>
                </a:solidFill>
                <a:latin typeface="Bradley Hand ITC" panose="03070402050302030203" pitchFamily="66" charset="0"/>
              </a:rPr>
              <a:t>Transforming the workforce for a healthier Wales</a:t>
            </a:r>
          </a:p>
          <a:p>
            <a:endParaRPr lang="en-GB" b="1" dirty="0">
              <a:latin typeface="Bradley Hand ITC" panose="03070402050302030203" pitchFamily="66" charset="0"/>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79670" y="5966074"/>
            <a:ext cx="573487" cy="573487"/>
          </a:xfrm>
          <a:prstGeom prst="rect">
            <a:avLst/>
          </a:prstGeom>
        </p:spPr>
      </p:pic>
      <p:sp>
        <p:nvSpPr>
          <p:cNvPr id="3" name="TextBox 2"/>
          <p:cNvSpPr txBox="1"/>
          <p:nvPr/>
        </p:nvSpPr>
        <p:spPr>
          <a:xfrm>
            <a:off x="4679267" y="5903307"/>
            <a:ext cx="1838035" cy="646331"/>
          </a:xfrm>
          <a:prstGeom prst="rect">
            <a:avLst/>
          </a:prstGeom>
          <a:noFill/>
        </p:spPr>
        <p:txBody>
          <a:bodyPr wrap="square" rtlCol="0">
            <a:spAutoFit/>
          </a:bodyPr>
          <a:lstStyle/>
          <a:p>
            <a:r>
              <a:rPr lang="en-GB" dirty="0">
                <a:solidFill>
                  <a:srgbClr val="C1A875"/>
                </a:solidFill>
                <a:latin typeface="Verdana" panose="020B0604030504040204" pitchFamily="34" charset="0"/>
                <a:ea typeface="Verdana" panose="020B0604030504040204" pitchFamily="34" charset="0"/>
                <a:cs typeface="Verdana" panose="020B0604030504040204" pitchFamily="34" charset="0"/>
              </a:rPr>
              <a:t>@AaGIC_GIG</a:t>
            </a:r>
          </a:p>
          <a:p>
            <a:r>
              <a:rPr lang="en-GB" dirty="0">
                <a:solidFill>
                  <a:srgbClr val="3A4972"/>
                </a:solidFill>
                <a:latin typeface="Verdana" panose="020B0604030504040204" pitchFamily="34" charset="0"/>
                <a:ea typeface="Verdana" panose="020B0604030504040204" pitchFamily="34" charset="0"/>
                <a:cs typeface="Verdana" panose="020B0604030504040204" pitchFamily="34" charset="0"/>
              </a:rPr>
              <a:t>@HEIW_NHS</a:t>
            </a:r>
          </a:p>
        </p:txBody>
      </p:sp>
      <p:cxnSp>
        <p:nvCxnSpPr>
          <p:cNvPr id="13" name="Straight Connector 12"/>
          <p:cNvCxnSpPr/>
          <p:nvPr/>
        </p:nvCxnSpPr>
        <p:spPr>
          <a:xfrm>
            <a:off x="916709" y="1145887"/>
            <a:ext cx="10030691" cy="0"/>
          </a:xfrm>
          <a:prstGeom prst="line">
            <a:avLst/>
          </a:prstGeom>
        </p:spPr>
        <p:style>
          <a:lnRef idx="1">
            <a:schemeClr val="accent1"/>
          </a:lnRef>
          <a:fillRef idx="0">
            <a:schemeClr val="accent1"/>
          </a:fillRef>
          <a:effectRef idx="0">
            <a:schemeClr val="accent1"/>
          </a:effectRef>
          <a:fontRef idx="minor">
            <a:schemeClr val="tx1"/>
          </a:fontRef>
        </p:style>
      </p:cxnSp>
      <p:sp>
        <p:nvSpPr>
          <p:cNvPr id="4" name="Content Placeholder 3"/>
          <p:cNvSpPr>
            <a:spLocks noGrp="1"/>
          </p:cNvSpPr>
          <p:nvPr>
            <p:ph idx="1"/>
          </p:nvPr>
        </p:nvSpPr>
        <p:spPr>
          <a:xfrm>
            <a:off x="838200" y="1405153"/>
            <a:ext cx="10515600" cy="3876098"/>
          </a:xfrm>
        </p:spPr>
        <p:txBody>
          <a:bodyPr>
            <a:normAutofit lnSpcReduction="10000"/>
          </a:bodyPr>
          <a:lstStyle/>
          <a:p>
            <a:r>
              <a:rPr lang="en-GB" dirty="0"/>
              <a:t>Pre registration Pharmacy – 170 combined multi sector places </a:t>
            </a:r>
          </a:p>
          <a:p>
            <a:endParaRPr lang="en-GB" dirty="0"/>
          </a:p>
          <a:p>
            <a:r>
              <a:rPr lang="en-GB" dirty="0"/>
              <a:t>Pharmacy Diploma </a:t>
            </a:r>
          </a:p>
          <a:p>
            <a:pPr lvl="1"/>
            <a:r>
              <a:rPr lang="en-GB" dirty="0"/>
              <a:t>remain at 40 places with HEI provider </a:t>
            </a:r>
          </a:p>
          <a:p>
            <a:pPr lvl="1"/>
            <a:r>
              <a:rPr lang="en-GB" dirty="0"/>
              <a:t>Increase advanced practice/extended skills budget to enable transformation of practice across sectors (see Advanced practice slide)</a:t>
            </a:r>
          </a:p>
          <a:p>
            <a:endParaRPr lang="en-GB" dirty="0"/>
          </a:p>
          <a:p>
            <a:r>
              <a:rPr lang="en-GB" dirty="0"/>
              <a:t>Pre-registration Pharmacy Technician – increase places from 45 to 55 with a number of these being multi-sector</a:t>
            </a:r>
          </a:p>
        </p:txBody>
      </p:sp>
      <p:sp>
        <p:nvSpPr>
          <p:cNvPr id="8" name="Title 7"/>
          <p:cNvSpPr>
            <a:spLocks noGrp="1"/>
          </p:cNvSpPr>
          <p:nvPr>
            <p:ph type="title"/>
          </p:nvPr>
        </p:nvSpPr>
        <p:spPr>
          <a:xfrm>
            <a:off x="838200" y="365126"/>
            <a:ext cx="10515600" cy="732634"/>
          </a:xfrm>
          <a:solidFill>
            <a:schemeClr val="accent1">
              <a:lumMod val="40000"/>
              <a:lumOff val="60000"/>
            </a:schemeClr>
          </a:solidFill>
        </p:spPr>
        <p:txBody>
          <a:bodyPr/>
          <a:lstStyle/>
          <a:p>
            <a:pPr algn="ctr"/>
            <a:r>
              <a:rPr lang="en-GB" b="1" dirty="0"/>
              <a:t>Pharmacy</a:t>
            </a:r>
          </a:p>
        </p:txBody>
      </p:sp>
    </p:spTree>
    <p:extLst>
      <p:ext uri="{BB962C8B-B14F-4D97-AF65-F5344CB8AC3E}">
        <p14:creationId xmlns:p14="http://schemas.microsoft.com/office/powerpoint/2010/main" val="7149961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flipV="1">
            <a:off x="0" y="5495636"/>
            <a:ext cx="12192000" cy="18473"/>
          </a:xfrm>
          <a:prstGeom prst="line">
            <a:avLst/>
          </a:prstGeom>
          <a:ln w="28575">
            <a:solidFill>
              <a:srgbClr val="3A4972"/>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6474" y="5773374"/>
            <a:ext cx="3769623" cy="886044"/>
          </a:xfrm>
          <a:prstGeom prst="rect">
            <a:avLst/>
          </a:prstGeom>
        </p:spPr>
      </p:pic>
      <p:sp>
        <p:nvSpPr>
          <p:cNvPr id="7" name="TextBox 6"/>
          <p:cNvSpPr txBox="1"/>
          <p:nvPr/>
        </p:nvSpPr>
        <p:spPr>
          <a:xfrm>
            <a:off x="6591192" y="5858389"/>
            <a:ext cx="5526916" cy="1046440"/>
          </a:xfrm>
          <a:prstGeom prst="rect">
            <a:avLst/>
          </a:prstGeom>
          <a:noFill/>
        </p:spPr>
        <p:txBody>
          <a:bodyPr wrap="square" rtlCol="0">
            <a:spAutoFit/>
          </a:bodyPr>
          <a:lstStyle/>
          <a:p>
            <a:r>
              <a:rPr lang="en-GB" sz="2000" b="1" dirty="0">
                <a:solidFill>
                  <a:srgbClr val="3A4972"/>
                </a:solidFill>
                <a:latin typeface="Bradley Hand ITC" panose="03070402050302030203" pitchFamily="66" charset="0"/>
              </a:rPr>
              <a:t>Trawsnewid y gweithlu ar gyfer Cymru iachach</a:t>
            </a:r>
          </a:p>
          <a:p>
            <a:endParaRPr lang="en-GB" sz="400" b="1" dirty="0">
              <a:solidFill>
                <a:srgbClr val="C1A875"/>
              </a:solidFill>
              <a:latin typeface="Bradley Hand ITC" panose="03070402050302030203" pitchFamily="66" charset="0"/>
            </a:endParaRPr>
          </a:p>
          <a:p>
            <a:r>
              <a:rPr lang="en-GB" sz="2000" b="1" dirty="0">
                <a:solidFill>
                  <a:srgbClr val="C1A875"/>
                </a:solidFill>
                <a:latin typeface="Bradley Hand ITC" panose="03070402050302030203" pitchFamily="66" charset="0"/>
              </a:rPr>
              <a:t>Transforming the workforce for a healthier Wales</a:t>
            </a:r>
          </a:p>
          <a:p>
            <a:endParaRPr lang="en-GB" b="1" dirty="0">
              <a:latin typeface="Bradley Hand ITC" panose="03070402050302030203" pitchFamily="66" charset="0"/>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79670" y="5966074"/>
            <a:ext cx="573487" cy="573487"/>
          </a:xfrm>
          <a:prstGeom prst="rect">
            <a:avLst/>
          </a:prstGeom>
        </p:spPr>
      </p:pic>
      <p:sp>
        <p:nvSpPr>
          <p:cNvPr id="3" name="TextBox 2"/>
          <p:cNvSpPr txBox="1"/>
          <p:nvPr/>
        </p:nvSpPr>
        <p:spPr>
          <a:xfrm>
            <a:off x="4679267" y="5903307"/>
            <a:ext cx="1838035" cy="646331"/>
          </a:xfrm>
          <a:prstGeom prst="rect">
            <a:avLst/>
          </a:prstGeom>
          <a:noFill/>
        </p:spPr>
        <p:txBody>
          <a:bodyPr wrap="square" rtlCol="0">
            <a:spAutoFit/>
          </a:bodyPr>
          <a:lstStyle/>
          <a:p>
            <a:r>
              <a:rPr lang="en-GB" dirty="0">
                <a:solidFill>
                  <a:srgbClr val="C1A875"/>
                </a:solidFill>
                <a:latin typeface="Verdana" panose="020B0604030504040204" pitchFamily="34" charset="0"/>
                <a:ea typeface="Verdana" panose="020B0604030504040204" pitchFamily="34" charset="0"/>
                <a:cs typeface="Verdana" panose="020B0604030504040204" pitchFamily="34" charset="0"/>
              </a:rPr>
              <a:t>@AaGIC_GIG</a:t>
            </a:r>
          </a:p>
          <a:p>
            <a:r>
              <a:rPr lang="en-GB" dirty="0">
                <a:solidFill>
                  <a:srgbClr val="3A4972"/>
                </a:solidFill>
                <a:latin typeface="Verdana" panose="020B0604030504040204" pitchFamily="34" charset="0"/>
                <a:ea typeface="Verdana" panose="020B0604030504040204" pitchFamily="34" charset="0"/>
                <a:cs typeface="Verdana" panose="020B0604030504040204" pitchFamily="34" charset="0"/>
              </a:rPr>
              <a:t>@HEIW_NHS</a:t>
            </a:r>
          </a:p>
        </p:txBody>
      </p:sp>
      <p:sp>
        <p:nvSpPr>
          <p:cNvPr id="14" name="Content Placeholder 2"/>
          <p:cNvSpPr>
            <a:spLocks noGrp="1"/>
          </p:cNvSpPr>
          <p:nvPr>
            <p:ph idx="1"/>
          </p:nvPr>
        </p:nvSpPr>
        <p:spPr>
          <a:xfrm>
            <a:off x="763588" y="1312452"/>
            <a:ext cx="10515600" cy="4351338"/>
          </a:xfrm>
        </p:spPr>
        <p:txBody>
          <a:bodyPr>
            <a:normAutofit lnSpcReduction="10000"/>
          </a:bodyPr>
          <a:lstStyle/>
          <a:p>
            <a:r>
              <a:rPr lang="en-GB" dirty="0"/>
              <a:t>HEIW has developed workforce tools to consider workforce supply</a:t>
            </a:r>
          </a:p>
          <a:p>
            <a:pPr marL="0" indent="0">
              <a:buNone/>
            </a:pPr>
            <a:endParaRPr lang="en-GB" dirty="0"/>
          </a:p>
          <a:p>
            <a:r>
              <a:rPr lang="en-GB" dirty="0"/>
              <a:t>Underpinning assumptions</a:t>
            </a:r>
          </a:p>
          <a:p>
            <a:pPr lvl="1">
              <a:buFont typeface="Wingdings" panose="05000000000000000000" pitchFamily="2" charset="2"/>
              <a:buChar char="Ø"/>
            </a:pPr>
            <a:r>
              <a:rPr lang="en-GB" dirty="0"/>
              <a:t>Based on average of last 3 years </a:t>
            </a:r>
            <a:r>
              <a:rPr lang="en-GB" b="1" dirty="0"/>
              <a:t>turnover</a:t>
            </a:r>
          </a:p>
          <a:p>
            <a:pPr lvl="1">
              <a:buFont typeface="Wingdings" panose="05000000000000000000" pitchFamily="2" charset="2"/>
              <a:buChar char="Ø"/>
            </a:pPr>
            <a:r>
              <a:rPr lang="en-GB" dirty="0"/>
              <a:t>Based on </a:t>
            </a:r>
            <a:r>
              <a:rPr lang="en-GB" b="1" dirty="0"/>
              <a:t>retirement trends </a:t>
            </a:r>
            <a:r>
              <a:rPr lang="en-GB" dirty="0"/>
              <a:t>for the past 3 years</a:t>
            </a:r>
          </a:p>
          <a:p>
            <a:pPr lvl="1">
              <a:buFont typeface="Wingdings" panose="05000000000000000000" pitchFamily="2" charset="2"/>
              <a:buChar char="Ø"/>
            </a:pPr>
            <a:r>
              <a:rPr lang="en-GB" dirty="0"/>
              <a:t>Based on </a:t>
            </a:r>
            <a:r>
              <a:rPr lang="en-GB" b="1" dirty="0"/>
              <a:t>course attrition </a:t>
            </a:r>
            <a:r>
              <a:rPr lang="en-GB" dirty="0"/>
              <a:t>rates remaining stable</a:t>
            </a:r>
          </a:p>
          <a:p>
            <a:pPr marL="201168" lvl="1" indent="0">
              <a:buNone/>
            </a:pPr>
            <a:endParaRPr lang="en-GB" dirty="0"/>
          </a:p>
          <a:p>
            <a:pPr marL="201168" lvl="1" indent="0">
              <a:buNone/>
            </a:pPr>
            <a:r>
              <a:rPr lang="en-GB" dirty="0"/>
              <a:t>The figures are considered conservative as:</a:t>
            </a:r>
          </a:p>
          <a:p>
            <a:pPr lvl="1">
              <a:buFont typeface="Wingdings" panose="05000000000000000000" pitchFamily="2" charset="2"/>
              <a:buChar char="Ø"/>
            </a:pPr>
            <a:r>
              <a:rPr lang="en-GB" dirty="0"/>
              <a:t>Policy position on ‘Commitment to work’ in Wales will come into effect in 2020/21</a:t>
            </a:r>
          </a:p>
          <a:p>
            <a:pPr lvl="1">
              <a:buFont typeface="Wingdings" panose="05000000000000000000" pitchFamily="2" charset="2"/>
              <a:buChar char="Ø"/>
            </a:pPr>
            <a:r>
              <a:rPr lang="en-GB" dirty="0"/>
              <a:t>Anecdotally there is an increase in retire and return rates</a:t>
            </a:r>
          </a:p>
          <a:p>
            <a:pPr lvl="1">
              <a:buFont typeface="Wingdings" panose="05000000000000000000" pitchFamily="2" charset="2"/>
              <a:buChar char="Ø"/>
            </a:pPr>
            <a:endParaRPr lang="en-GB" dirty="0"/>
          </a:p>
          <a:p>
            <a:pPr lvl="1"/>
            <a:endParaRPr lang="en-GB" dirty="0"/>
          </a:p>
          <a:p>
            <a:endParaRPr lang="en-GB" dirty="0"/>
          </a:p>
          <a:p>
            <a:endParaRPr lang="en-GB" dirty="0"/>
          </a:p>
        </p:txBody>
      </p:sp>
      <p:sp>
        <p:nvSpPr>
          <p:cNvPr id="15" name="Title 1"/>
          <p:cNvSpPr>
            <a:spLocks noGrp="1"/>
          </p:cNvSpPr>
          <p:nvPr>
            <p:ph type="title"/>
          </p:nvPr>
        </p:nvSpPr>
        <p:spPr>
          <a:xfrm>
            <a:off x="763588" y="111125"/>
            <a:ext cx="10845316" cy="1083085"/>
          </a:xfrm>
          <a:solidFill>
            <a:schemeClr val="accent1">
              <a:lumMod val="40000"/>
              <a:lumOff val="60000"/>
            </a:schemeClr>
          </a:solidFill>
        </p:spPr>
        <p:txBody>
          <a:bodyPr>
            <a:noAutofit/>
          </a:bodyPr>
          <a:lstStyle/>
          <a:p>
            <a:pPr algn="ctr"/>
            <a:r>
              <a:rPr lang="en-GB" sz="3600" b="1" dirty="0"/>
              <a:t>Workforce modelling for wider </a:t>
            </a:r>
            <a:br>
              <a:rPr lang="en-GB" sz="3600" b="1" dirty="0"/>
            </a:br>
            <a:r>
              <a:rPr lang="en-GB" sz="3600" b="1" dirty="0"/>
              <a:t>health professional workforce</a:t>
            </a:r>
          </a:p>
        </p:txBody>
      </p:sp>
    </p:spTree>
    <p:extLst>
      <p:ext uri="{BB962C8B-B14F-4D97-AF65-F5344CB8AC3E}">
        <p14:creationId xmlns:p14="http://schemas.microsoft.com/office/powerpoint/2010/main" val="15359263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flipV="1">
            <a:off x="0" y="5729023"/>
            <a:ext cx="12192000" cy="18473"/>
          </a:xfrm>
          <a:prstGeom prst="line">
            <a:avLst/>
          </a:prstGeom>
          <a:ln w="28575">
            <a:solidFill>
              <a:srgbClr val="3A4972"/>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6474" y="5773374"/>
            <a:ext cx="3769623" cy="886044"/>
          </a:xfrm>
          <a:prstGeom prst="rect">
            <a:avLst/>
          </a:prstGeom>
        </p:spPr>
      </p:pic>
      <p:sp>
        <p:nvSpPr>
          <p:cNvPr id="7" name="TextBox 6"/>
          <p:cNvSpPr txBox="1"/>
          <p:nvPr/>
        </p:nvSpPr>
        <p:spPr>
          <a:xfrm>
            <a:off x="6591192" y="5858389"/>
            <a:ext cx="5526916" cy="1046440"/>
          </a:xfrm>
          <a:prstGeom prst="rect">
            <a:avLst/>
          </a:prstGeom>
          <a:noFill/>
        </p:spPr>
        <p:txBody>
          <a:bodyPr wrap="square" rtlCol="0">
            <a:spAutoFit/>
          </a:bodyPr>
          <a:lstStyle/>
          <a:p>
            <a:r>
              <a:rPr lang="en-GB" sz="2000" b="1" dirty="0">
                <a:solidFill>
                  <a:srgbClr val="3A4972"/>
                </a:solidFill>
                <a:latin typeface="Bradley Hand ITC" panose="03070402050302030203" pitchFamily="66" charset="0"/>
              </a:rPr>
              <a:t>Trawsnewid y gweithlu ar gyfer Cymru iachach</a:t>
            </a:r>
          </a:p>
          <a:p>
            <a:endParaRPr lang="en-GB" sz="400" b="1" dirty="0">
              <a:solidFill>
                <a:srgbClr val="C1A875"/>
              </a:solidFill>
              <a:latin typeface="Bradley Hand ITC" panose="03070402050302030203" pitchFamily="66" charset="0"/>
            </a:endParaRPr>
          </a:p>
          <a:p>
            <a:r>
              <a:rPr lang="en-GB" sz="2000" b="1" dirty="0">
                <a:solidFill>
                  <a:srgbClr val="C1A875"/>
                </a:solidFill>
                <a:latin typeface="Bradley Hand ITC" panose="03070402050302030203" pitchFamily="66" charset="0"/>
              </a:rPr>
              <a:t>Transforming the workforce for a healthier Wales</a:t>
            </a:r>
          </a:p>
          <a:p>
            <a:endParaRPr lang="en-GB" b="1" dirty="0">
              <a:latin typeface="Bradley Hand ITC" panose="03070402050302030203" pitchFamily="66" charset="0"/>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79670" y="5966074"/>
            <a:ext cx="573487" cy="573487"/>
          </a:xfrm>
          <a:prstGeom prst="rect">
            <a:avLst/>
          </a:prstGeom>
        </p:spPr>
      </p:pic>
      <p:sp>
        <p:nvSpPr>
          <p:cNvPr id="3" name="TextBox 2"/>
          <p:cNvSpPr txBox="1"/>
          <p:nvPr/>
        </p:nvSpPr>
        <p:spPr>
          <a:xfrm>
            <a:off x="4679267" y="5903307"/>
            <a:ext cx="1838035" cy="646331"/>
          </a:xfrm>
          <a:prstGeom prst="rect">
            <a:avLst/>
          </a:prstGeom>
          <a:noFill/>
        </p:spPr>
        <p:txBody>
          <a:bodyPr wrap="square" rtlCol="0">
            <a:spAutoFit/>
          </a:bodyPr>
          <a:lstStyle/>
          <a:p>
            <a:r>
              <a:rPr lang="en-GB" dirty="0">
                <a:solidFill>
                  <a:srgbClr val="C1A875"/>
                </a:solidFill>
                <a:latin typeface="Verdana" panose="020B0604030504040204" pitchFamily="34" charset="0"/>
                <a:ea typeface="Verdana" panose="020B0604030504040204" pitchFamily="34" charset="0"/>
                <a:cs typeface="Verdana" panose="020B0604030504040204" pitchFamily="34" charset="0"/>
              </a:rPr>
              <a:t>@AaGIC_GIG</a:t>
            </a:r>
          </a:p>
          <a:p>
            <a:r>
              <a:rPr lang="en-GB" dirty="0">
                <a:solidFill>
                  <a:srgbClr val="3A4972"/>
                </a:solidFill>
                <a:latin typeface="Verdana" panose="020B0604030504040204" pitchFamily="34" charset="0"/>
                <a:ea typeface="Verdana" panose="020B0604030504040204" pitchFamily="34" charset="0"/>
                <a:cs typeface="Verdana" panose="020B0604030504040204" pitchFamily="34" charset="0"/>
              </a:rPr>
              <a:t>@HEIW_NHS</a:t>
            </a:r>
          </a:p>
        </p:txBody>
      </p:sp>
      <p:cxnSp>
        <p:nvCxnSpPr>
          <p:cNvPr id="13" name="Straight Connector 12"/>
          <p:cNvCxnSpPr/>
          <p:nvPr/>
        </p:nvCxnSpPr>
        <p:spPr>
          <a:xfrm>
            <a:off x="999837" y="820658"/>
            <a:ext cx="10030691"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Content Placeholder 2"/>
          <p:cNvSpPr>
            <a:spLocks noGrp="1"/>
          </p:cNvSpPr>
          <p:nvPr>
            <p:ph idx="1"/>
          </p:nvPr>
        </p:nvSpPr>
        <p:spPr>
          <a:xfrm>
            <a:off x="886609" y="891341"/>
            <a:ext cx="10515600" cy="826623"/>
          </a:xfrm>
        </p:spPr>
        <p:txBody>
          <a:bodyPr>
            <a:normAutofit fontScale="77500" lnSpcReduction="20000"/>
          </a:bodyPr>
          <a:lstStyle/>
          <a:p>
            <a:pPr marL="0" indent="0">
              <a:buNone/>
            </a:pPr>
            <a:r>
              <a:rPr lang="en-GB" dirty="0"/>
              <a:t>Between now and 2023 on average the workforce across nursing and AHP professions has the potential to grow considerably compared to 2018 baseline data and </a:t>
            </a:r>
            <a:r>
              <a:rPr lang="en-GB" b="1" dirty="0"/>
              <a:t>based on current trends</a:t>
            </a:r>
          </a:p>
          <a:p>
            <a:pPr marL="0" indent="0">
              <a:buNone/>
            </a:pPr>
            <a:endParaRPr lang="en-GB" dirty="0"/>
          </a:p>
          <a:p>
            <a:pPr marL="0" indent="0">
              <a:buNone/>
            </a:pPr>
            <a:endParaRPr lang="en-GB" dirty="0"/>
          </a:p>
        </p:txBody>
      </p:sp>
      <p:sp>
        <p:nvSpPr>
          <p:cNvPr id="16" name="Title 1"/>
          <p:cNvSpPr>
            <a:spLocks noGrp="1"/>
          </p:cNvSpPr>
          <p:nvPr>
            <p:ph type="title"/>
          </p:nvPr>
        </p:nvSpPr>
        <p:spPr>
          <a:xfrm>
            <a:off x="828964" y="151574"/>
            <a:ext cx="10515600" cy="650033"/>
          </a:xfrm>
          <a:solidFill>
            <a:schemeClr val="accent1">
              <a:lumMod val="40000"/>
              <a:lumOff val="60000"/>
            </a:schemeClr>
          </a:solidFill>
        </p:spPr>
        <p:txBody>
          <a:bodyPr>
            <a:noAutofit/>
          </a:bodyPr>
          <a:lstStyle/>
          <a:p>
            <a:pPr algn="ctr"/>
            <a:r>
              <a:rPr lang="en-GB" sz="4800" b="1" dirty="0"/>
              <a:t>What the modelling tells us</a:t>
            </a:r>
            <a:r>
              <a:rPr lang="en-GB" sz="4800" b="1" dirty="0">
                <a:solidFill>
                  <a:srgbClr val="FF0000"/>
                </a:solidFill>
              </a:rPr>
              <a:t> </a:t>
            </a:r>
            <a:r>
              <a:rPr lang="en-GB" sz="4800" b="1" dirty="0"/>
              <a:t> </a:t>
            </a:r>
          </a:p>
        </p:txBody>
      </p:sp>
      <p:pic>
        <p:nvPicPr>
          <p:cNvPr id="4" name="Picture 3">
            <a:extLst>
              <a:ext uri="{FF2B5EF4-FFF2-40B4-BE49-F238E27FC236}">
                <a16:creationId xmlns:a16="http://schemas.microsoft.com/office/drawing/2014/main" id="{273FCA68-035C-49B4-BD6A-EBD7EE320A15}"/>
              </a:ext>
            </a:extLst>
          </p:cNvPr>
          <p:cNvPicPr>
            <a:picLocks noChangeAspect="1"/>
          </p:cNvPicPr>
          <p:nvPr/>
        </p:nvPicPr>
        <p:blipFill>
          <a:blip r:embed="rId4"/>
          <a:stretch>
            <a:fillRect/>
          </a:stretch>
        </p:blipFill>
        <p:spPr>
          <a:xfrm>
            <a:off x="267127" y="1807696"/>
            <a:ext cx="11548154" cy="3810433"/>
          </a:xfrm>
          <a:prstGeom prst="rect">
            <a:avLst/>
          </a:prstGeom>
        </p:spPr>
      </p:pic>
    </p:spTree>
    <p:extLst>
      <p:ext uri="{BB962C8B-B14F-4D97-AF65-F5344CB8AC3E}">
        <p14:creationId xmlns:p14="http://schemas.microsoft.com/office/powerpoint/2010/main" val="21388760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flipV="1">
            <a:off x="0" y="5495636"/>
            <a:ext cx="12192000" cy="18473"/>
          </a:xfrm>
          <a:prstGeom prst="line">
            <a:avLst/>
          </a:prstGeom>
          <a:ln w="28575">
            <a:solidFill>
              <a:srgbClr val="3A4972"/>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6474" y="5773374"/>
            <a:ext cx="3769623" cy="886044"/>
          </a:xfrm>
          <a:prstGeom prst="rect">
            <a:avLst/>
          </a:prstGeom>
        </p:spPr>
      </p:pic>
      <p:sp>
        <p:nvSpPr>
          <p:cNvPr id="7" name="TextBox 6"/>
          <p:cNvSpPr txBox="1"/>
          <p:nvPr/>
        </p:nvSpPr>
        <p:spPr>
          <a:xfrm>
            <a:off x="6591192" y="5858389"/>
            <a:ext cx="5526916" cy="1046440"/>
          </a:xfrm>
          <a:prstGeom prst="rect">
            <a:avLst/>
          </a:prstGeom>
          <a:noFill/>
        </p:spPr>
        <p:txBody>
          <a:bodyPr wrap="square" rtlCol="0">
            <a:spAutoFit/>
          </a:bodyPr>
          <a:lstStyle/>
          <a:p>
            <a:r>
              <a:rPr lang="en-GB" sz="2000" b="1" dirty="0">
                <a:solidFill>
                  <a:srgbClr val="3A4972"/>
                </a:solidFill>
                <a:latin typeface="Bradley Hand ITC" panose="03070402050302030203" pitchFamily="66" charset="0"/>
              </a:rPr>
              <a:t>Trawsnewid y gweithlu ar gyfer Cymru iachach</a:t>
            </a:r>
          </a:p>
          <a:p>
            <a:endParaRPr lang="en-GB" sz="400" b="1" dirty="0">
              <a:solidFill>
                <a:srgbClr val="C1A875"/>
              </a:solidFill>
              <a:latin typeface="Bradley Hand ITC" panose="03070402050302030203" pitchFamily="66" charset="0"/>
            </a:endParaRPr>
          </a:p>
          <a:p>
            <a:r>
              <a:rPr lang="en-GB" sz="2000" b="1" dirty="0">
                <a:solidFill>
                  <a:srgbClr val="C1A875"/>
                </a:solidFill>
                <a:latin typeface="Bradley Hand ITC" panose="03070402050302030203" pitchFamily="66" charset="0"/>
              </a:rPr>
              <a:t>Transforming the workforce for a healthier Wales</a:t>
            </a:r>
          </a:p>
          <a:p>
            <a:endParaRPr lang="en-GB" b="1" dirty="0">
              <a:latin typeface="Bradley Hand ITC" panose="03070402050302030203" pitchFamily="66" charset="0"/>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79670" y="5966074"/>
            <a:ext cx="573487" cy="573487"/>
          </a:xfrm>
          <a:prstGeom prst="rect">
            <a:avLst/>
          </a:prstGeom>
        </p:spPr>
      </p:pic>
      <p:sp>
        <p:nvSpPr>
          <p:cNvPr id="3" name="TextBox 2"/>
          <p:cNvSpPr txBox="1"/>
          <p:nvPr/>
        </p:nvSpPr>
        <p:spPr>
          <a:xfrm>
            <a:off x="4679267" y="5903307"/>
            <a:ext cx="1838035" cy="646331"/>
          </a:xfrm>
          <a:prstGeom prst="rect">
            <a:avLst/>
          </a:prstGeom>
          <a:noFill/>
        </p:spPr>
        <p:txBody>
          <a:bodyPr wrap="square" rtlCol="0">
            <a:spAutoFit/>
          </a:bodyPr>
          <a:lstStyle/>
          <a:p>
            <a:r>
              <a:rPr lang="en-GB" dirty="0">
                <a:solidFill>
                  <a:srgbClr val="C1A875"/>
                </a:solidFill>
                <a:latin typeface="Verdana" panose="020B0604030504040204" pitchFamily="34" charset="0"/>
                <a:ea typeface="Verdana" panose="020B0604030504040204" pitchFamily="34" charset="0"/>
                <a:cs typeface="Verdana" panose="020B0604030504040204" pitchFamily="34" charset="0"/>
              </a:rPr>
              <a:t>@AaGIC_GIG</a:t>
            </a:r>
          </a:p>
          <a:p>
            <a:r>
              <a:rPr lang="en-GB" dirty="0">
                <a:solidFill>
                  <a:srgbClr val="3A4972"/>
                </a:solidFill>
                <a:latin typeface="Verdana" panose="020B0604030504040204" pitchFamily="34" charset="0"/>
                <a:ea typeface="Verdana" panose="020B0604030504040204" pitchFamily="34" charset="0"/>
                <a:cs typeface="Verdana" panose="020B0604030504040204" pitchFamily="34" charset="0"/>
              </a:rPr>
              <a:t>@HEIW_NHS</a:t>
            </a:r>
          </a:p>
        </p:txBody>
      </p:sp>
      <p:sp>
        <p:nvSpPr>
          <p:cNvPr id="18" name="Title 17"/>
          <p:cNvSpPr>
            <a:spLocks noGrp="1"/>
          </p:cNvSpPr>
          <p:nvPr>
            <p:ph type="title"/>
          </p:nvPr>
        </p:nvSpPr>
        <p:spPr>
          <a:xfrm>
            <a:off x="910119" y="315675"/>
            <a:ext cx="10515600" cy="705323"/>
          </a:xfrm>
        </p:spPr>
        <p:txBody>
          <a:bodyPr>
            <a:normAutofit fontScale="90000"/>
          </a:bodyPr>
          <a:lstStyle/>
          <a:p>
            <a:br>
              <a:rPr lang="en-GB" sz="2200" dirty="0"/>
            </a:br>
            <a:r>
              <a:rPr lang="en-GB" sz="2700" dirty="0"/>
              <a:t>*The estimates for 2024 are based on retaining 96% of graduates coming into the</a:t>
            </a:r>
            <a:br>
              <a:rPr lang="en-GB" sz="2700" dirty="0"/>
            </a:br>
            <a:r>
              <a:rPr lang="en-GB" sz="2700" dirty="0"/>
              <a:t>  Workforce from September 2020 due to the tie-in </a:t>
            </a:r>
          </a:p>
        </p:txBody>
      </p:sp>
      <p:sp>
        <p:nvSpPr>
          <p:cNvPr id="15" name="Content Placeholder 14"/>
          <p:cNvSpPr>
            <a:spLocks noGrp="1"/>
          </p:cNvSpPr>
          <p:nvPr>
            <p:ph sz="half" idx="4294967295"/>
          </p:nvPr>
        </p:nvSpPr>
        <p:spPr>
          <a:xfrm>
            <a:off x="0" y="2505075"/>
            <a:ext cx="5157788" cy="3684588"/>
          </a:xfrm>
        </p:spPr>
        <p:txBody>
          <a:bodyPr>
            <a:normAutofit/>
          </a:bodyPr>
          <a:lstStyle/>
          <a:p>
            <a:endParaRPr lang="en-GB" dirty="0"/>
          </a:p>
          <a:p>
            <a:endParaRPr lang="en-GB" dirty="0"/>
          </a:p>
          <a:p>
            <a:endParaRPr lang="en-GB" dirty="0"/>
          </a:p>
          <a:p>
            <a:endParaRPr lang="en-GB" dirty="0"/>
          </a:p>
          <a:p>
            <a:endParaRPr lang="en-GB" dirty="0"/>
          </a:p>
        </p:txBody>
      </p:sp>
      <p:pic>
        <p:nvPicPr>
          <p:cNvPr id="9" name="Picture 8">
            <a:extLst>
              <a:ext uri="{FF2B5EF4-FFF2-40B4-BE49-F238E27FC236}">
                <a16:creationId xmlns:a16="http://schemas.microsoft.com/office/drawing/2014/main" id="{BF912448-3AEC-4F85-B33F-9402FEBAA9A6}"/>
              </a:ext>
            </a:extLst>
          </p:cNvPr>
          <p:cNvPicPr>
            <a:picLocks noChangeAspect="1"/>
          </p:cNvPicPr>
          <p:nvPr/>
        </p:nvPicPr>
        <p:blipFill>
          <a:blip r:embed="rId4"/>
          <a:stretch>
            <a:fillRect/>
          </a:stretch>
        </p:blipFill>
        <p:spPr>
          <a:xfrm>
            <a:off x="380202" y="1216424"/>
            <a:ext cx="11620013" cy="3686424"/>
          </a:xfrm>
          <a:prstGeom prst="rect">
            <a:avLst/>
          </a:prstGeom>
        </p:spPr>
      </p:pic>
      <p:pic>
        <p:nvPicPr>
          <p:cNvPr id="10" name="Picture 9">
            <a:extLst>
              <a:ext uri="{FF2B5EF4-FFF2-40B4-BE49-F238E27FC236}">
                <a16:creationId xmlns:a16="http://schemas.microsoft.com/office/drawing/2014/main" id="{E8B0F6D7-8C50-4490-A8F5-4E51414DDAD8}"/>
              </a:ext>
            </a:extLst>
          </p:cNvPr>
          <p:cNvPicPr>
            <a:picLocks noChangeAspect="1"/>
          </p:cNvPicPr>
          <p:nvPr/>
        </p:nvPicPr>
        <p:blipFill>
          <a:blip r:embed="rId5"/>
          <a:stretch>
            <a:fillRect/>
          </a:stretch>
        </p:blipFill>
        <p:spPr>
          <a:xfrm>
            <a:off x="8147407" y="4900892"/>
            <a:ext cx="3970702" cy="523864"/>
          </a:xfrm>
          <a:prstGeom prst="rect">
            <a:avLst/>
          </a:prstGeom>
        </p:spPr>
      </p:pic>
    </p:spTree>
    <p:extLst>
      <p:ext uri="{BB962C8B-B14F-4D97-AF65-F5344CB8AC3E}">
        <p14:creationId xmlns:p14="http://schemas.microsoft.com/office/powerpoint/2010/main" val="33252757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38118"/>
          </a:xfrm>
          <a:solidFill>
            <a:schemeClr val="accent1">
              <a:lumMod val="40000"/>
              <a:lumOff val="60000"/>
            </a:schemeClr>
          </a:solidFill>
        </p:spPr>
        <p:txBody>
          <a:bodyPr/>
          <a:lstStyle/>
          <a:p>
            <a:pPr algn="ctr"/>
            <a:r>
              <a:rPr lang="en-US" dirty="0"/>
              <a:t>Adult Nursing Commissions 2014 - 2020</a:t>
            </a:r>
            <a:endParaRPr lang="en-GB" dirty="0"/>
          </a:p>
        </p:txBody>
      </p:sp>
      <p:graphicFrame>
        <p:nvGraphicFramePr>
          <p:cNvPr id="4" name="Chart 3"/>
          <p:cNvGraphicFramePr>
            <a:graphicFrameLocks/>
          </p:cNvGraphicFramePr>
          <p:nvPr>
            <p:extLst>
              <p:ext uri="{D42A27DB-BD31-4B8C-83A1-F6EECF244321}">
                <p14:modId xmlns:p14="http://schemas.microsoft.com/office/powerpoint/2010/main" val="3260072377"/>
              </p:ext>
            </p:extLst>
          </p:nvPr>
        </p:nvGraphicFramePr>
        <p:xfrm>
          <a:off x="838200" y="1510748"/>
          <a:ext cx="10515600" cy="466145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153853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57388"/>
          </a:xfrm>
          <a:solidFill>
            <a:schemeClr val="accent1">
              <a:lumMod val="40000"/>
              <a:lumOff val="60000"/>
            </a:schemeClr>
          </a:solidFill>
        </p:spPr>
        <p:txBody>
          <a:bodyPr>
            <a:normAutofit/>
          </a:bodyPr>
          <a:lstStyle/>
          <a:p>
            <a:pPr algn="ctr"/>
            <a:r>
              <a:rPr lang="en-GB" sz="3600" b="1" dirty="0"/>
              <a:t>Pre-Reg Nursing and Midwifery Commissions 2014 - 2020</a:t>
            </a:r>
            <a:endParaRPr lang="en-GB" dirty="0"/>
          </a:p>
        </p:txBody>
      </p:sp>
      <p:sp>
        <p:nvSpPr>
          <p:cNvPr id="3" name="Content Placeholder 2"/>
          <p:cNvSpPr>
            <a:spLocks noGrp="1"/>
          </p:cNvSpPr>
          <p:nvPr>
            <p:ph idx="1"/>
          </p:nvPr>
        </p:nvSpPr>
        <p:spPr/>
        <p:txBody>
          <a:bodyPr/>
          <a:lstStyle/>
          <a:p>
            <a:endParaRPr lang="en-GB" dirty="0"/>
          </a:p>
        </p:txBody>
      </p:sp>
      <p:graphicFrame>
        <p:nvGraphicFramePr>
          <p:cNvPr id="4" name="Chart 3"/>
          <p:cNvGraphicFramePr>
            <a:graphicFrameLocks/>
          </p:cNvGraphicFramePr>
          <p:nvPr>
            <p:extLst>
              <p:ext uri="{D42A27DB-BD31-4B8C-83A1-F6EECF244321}">
                <p14:modId xmlns:p14="http://schemas.microsoft.com/office/powerpoint/2010/main" val="926747789"/>
              </p:ext>
            </p:extLst>
          </p:nvPr>
        </p:nvGraphicFramePr>
        <p:xfrm>
          <a:off x="735497" y="1302026"/>
          <a:ext cx="10618304" cy="506895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21934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38118"/>
          </a:xfrm>
          <a:solidFill>
            <a:schemeClr val="accent1">
              <a:lumMod val="40000"/>
              <a:lumOff val="60000"/>
            </a:schemeClr>
          </a:solidFill>
        </p:spPr>
        <p:txBody>
          <a:bodyPr/>
          <a:lstStyle/>
          <a:p>
            <a:pPr algn="ctr"/>
            <a:r>
              <a:rPr lang="en-GB" dirty="0"/>
              <a:t>AHP Commissions 2014-2020</a:t>
            </a:r>
          </a:p>
        </p:txBody>
      </p:sp>
      <p:sp>
        <p:nvSpPr>
          <p:cNvPr id="3" name="Content Placeholder 2"/>
          <p:cNvSpPr>
            <a:spLocks noGrp="1"/>
          </p:cNvSpPr>
          <p:nvPr>
            <p:ph idx="1"/>
          </p:nvPr>
        </p:nvSpPr>
        <p:spPr/>
        <p:txBody>
          <a:bodyPr/>
          <a:lstStyle/>
          <a:p>
            <a:endParaRPr lang="en-GB" dirty="0"/>
          </a:p>
        </p:txBody>
      </p:sp>
      <p:graphicFrame>
        <p:nvGraphicFramePr>
          <p:cNvPr id="4" name="Chart 3"/>
          <p:cNvGraphicFramePr>
            <a:graphicFrameLocks/>
          </p:cNvGraphicFramePr>
          <p:nvPr>
            <p:extLst>
              <p:ext uri="{D42A27DB-BD31-4B8C-83A1-F6EECF244321}">
                <p14:modId xmlns:p14="http://schemas.microsoft.com/office/powerpoint/2010/main" val="514793270"/>
              </p:ext>
            </p:extLst>
          </p:nvPr>
        </p:nvGraphicFramePr>
        <p:xfrm>
          <a:off x="675861" y="1521722"/>
          <a:ext cx="10863469" cy="486913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64803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flipV="1">
            <a:off x="0" y="5495636"/>
            <a:ext cx="12192000" cy="18473"/>
          </a:xfrm>
          <a:prstGeom prst="line">
            <a:avLst/>
          </a:prstGeom>
          <a:ln w="28575">
            <a:solidFill>
              <a:srgbClr val="3A4972"/>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6474" y="5773374"/>
            <a:ext cx="3769623" cy="886044"/>
          </a:xfrm>
          <a:prstGeom prst="rect">
            <a:avLst/>
          </a:prstGeom>
        </p:spPr>
      </p:pic>
      <p:sp>
        <p:nvSpPr>
          <p:cNvPr id="7" name="TextBox 6"/>
          <p:cNvSpPr txBox="1"/>
          <p:nvPr/>
        </p:nvSpPr>
        <p:spPr>
          <a:xfrm>
            <a:off x="6591192" y="5858389"/>
            <a:ext cx="5526916" cy="1046440"/>
          </a:xfrm>
          <a:prstGeom prst="rect">
            <a:avLst/>
          </a:prstGeom>
          <a:noFill/>
        </p:spPr>
        <p:txBody>
          <a:bodyPr wrap="square" rtlCol="0">
            <a:spAutoFit/>
          </a:bodyPr>
          <a:lstStyle/>
          <a:p>
            <a:r>
              <a:rPr lang="en-GB" sz="2000" b="1" dirty="0">
                <a:solidFill>
                  <a:srgbClr val="3A4972"/>
                </a:solidFill>
                <a:latin typeface="Bradley Hand ITC" panose="03070402050302030203" pitchFamily="66" charset="0"/>
              </a:rPr>
              <a:t>Trawsnewid y gweithlu ar gyfer Cymru iachach</a:t>
            </a:r>
          </a:p>
          <a:p>
            <a:endParaRPr lang="en-GB" sz="400" b="1" dirty="0">
              <a:solidFill>
                <a:srgbClr val="C1A875"/>
              </a:solidFill>
              <a:latin typeface="Bradley Hand ITC" panose="03070402050302030203" pitchFamily="66" charset="0"/>
            </a:endParaRPr>
          </a:p>
          <a:p>
            <a:r>
              <a:rPr lang="en-GB" sz="2000" b="1" dirty="0">
                <a:solidFill>
                  <a:srgbClr val="C1A875"/>
                </a:solidFill>
                <a:latin typeface="Bradley Hand ITC" panose="03070402050302030203" pitchFamily="66" charset="0"/>
              </a:rPr>
              <a:t>Transforming the workforce for a healthier Wales</a:t>
            </a:r>
          </a:p>
          <a:p>
            <a:endParaRPr lang="en-GB" b="1" dirty="0">
              <a:latin typeface="Bradley Hand ITC" panose="03070402050302030203" pitchFamily="66" charset="0"/>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79670" y="5966074"/>
            <a:ext cx="573487" cy="573487"/>
          </a:xfrm>
          <a:prstGeom prst="rect">
            <a:avLst/>
          </a:prstGeom>
        </p:spPr>
      </p:pic>
      <p:sp>
        <p:nvSpPr>
          <p:cNvPr id="3" name="TextBox 2"/>
          <p:cNvSpPr txBox="1"/>
          <p:nvPr/>
        </p:nvSpPr>
        <p:spPr>
          <a:xfrm>
            <a:off x="4679267" y="5903307"/>
            <a:ext cx="1838035" cy="646331"/>
          </a:xfrm>
          <a:prstGeom prst="rect">
            <a:avLst/>
          </a:prstGeom>
          <a:noFill/>
        </p:spPr>
        <p:txBody>
          <a:bodyPr wrap="square" rtlCol="0">
            <a:spAutoFit/>
          </a:bodyPr>
          <a:lstStyle/>
          <a:p>
            <a:r>
              <a:rPr lang="en-GB" dirty="0">
                <a:solidFill>
                  <a:srgbClr val="C1A875"/>
                </a:solidFill>
                <a:latin typeface="Verdana" panose="020B0604030504040204" pitchFamily="34" charset="0"/>
                <a:ea typeface="Verdana" panose="020B0604030504040204" pitchFamily="34" charset="0"/>
                <a:cs typeface="Verdana" panose="020B0604030504040204" pitchFamily="34" charset="0"/>
              </a:rPr>
              <a:t>@AaGIC_GIG</a:t>
            </a:r>
          </a:p>
          <a:p>
            <a:r>
              <a:rPr lang="en-GB" dirty="0">
                <a:solidFill>
                  <a:srgbClr val="3A4972"/>
                </a:solidFill>
                <a:latin typeface="Verdana" panose="020B0604030504040204" pitchFamily="34" charset="0"/>
                <a:ea typeface="Verdana" panose="020B0604030504040204" pitchFamily="34" charset="0"/>
                <a:cs typeface="Verdana" panose="020B0604030504040204" pitchFamily="34" charset="0"/>
              </a:rPr>
              <a:t>@HEIW_NHS</a:t>
            </a:r>
          </a:p>
        </p:txBody>
      </p:sp>
      <p:cxnSp>
        <p:nvCxnSpPr>
          <p:cNvPr id="13" name="Straight Connector 12"/>
          <p:cNvCxnSpPr/>
          <p:nvPr/>
        </p:nvCxnSpPr>
        <p:spPr>
          <a:xfrm>
            <a:off x="916709" y="1145887"/>
            <a:ext cx="10030691" cy="0"/>
          </a:xfrm>
          <a:prstGeom prst="line">
            <a:avLst/>
          </a:prstGeom>
        </p:spPr>
        <p:style>
          <a:lnRef idx="1">
            <a:schemeClr val="accent1"/>
          </a:lnRef>
          <a:fillRef idx="0">
            <a:schemeClr val="accent1"/>
          </a:fillRef>
          <a:effectRef idx="0">
            <a:schemeClr val="accent1"/>
          </a:effectRef>
          <a:fontRef idx="minor">
            <a:schemeClr val="tx1"/>
          </a:fontRef>
        </p:style>
      </p:cxnSp>
      <p:sp>
        <p:nvSpPr>
          <p:cNvPr id="4" name="Content Placeholder 3"/>
          <p:cNvSpPr>
            <a:spLocks noGrp="1"/>
          </p:cNvSpPr>
          <p:nvPr>
            <p:ph idx="1"/>
          </p:nvPr>
        </p:nvSpPr>
        <p:spPr>
          <a:xfrm>
            <a:off x="838200" y="1227437"/>
            <a:ext cx="2471530" cy="4128384"/>
          </a:xfrm>
          <a:ln w="38100">
            <a:solidFill>
              <a:schemeClr val="tx1"/>
            </a:solidFill>
          </a:ln>
        </p:spPr>
        <p:txBody>
          <a:bodyPr>
            <a:normAutofit/>
          </a:bodyPr>
          <a:lstStyle/>
          <a:p>
            <a:pPr>
              <a:buFont typeface="Wingdings" panose="05000000000000000000" pitchFamily="2" charset="2"/>
              <a:buChar char="§"/>
            </a:pPr>
            <a:endParaRPr lang="en-GB" b="1" dirty="0"/>
          </a:p>
          <a:p>
            <a:pPr algn="ctr">
              <a:buFont typeface="Wingdings" panose="05000000000000000000" pitchFamily="2" charset="2"/>
              <a:buChar char="§"/>
            </a:pPr>
            <a:r>
              <a:rPr lang="en-GB" b="1" dirty="0"/>
              <a:t>COVID 19!!</a:t>
            </a:r>
          </a:p>
          <a:p>
            <a:pPr algn="ctr">
              <a:buFont typeface="Wingdings" panose="05000000000000000000" pitchFamily="2" charset="2"/>
              <a:buChar char="§"/>
            </a:pPr>
            <a:endParaRPr lang="en-GB" dirty="0"/>
          </a:p>
          <a:p>
            <a:pPr algn="ctr">
              <a:buFont typeface="Wingdings" panose="05000000000000000000" pitchFamily="2" charset="2"/>
              <a:buChar char="§"/>
            </a:pPr>
            <a:r>
              <a:rPr lang="en-GB" b="1" dirty="0"/>
              <a:t>COVID 19!!</a:t>
            </a:r>
          </a:p>
          <a:p>
            <a:pPr algn="ctr">
              <a:buFont typeface="Wingdings" panose="05000000000000000000" pitchFamily="2" charset="2"/>
              <a:buChar char="§"/>
            </a:pPr>
            <a:endParaRPr lang="en-GB" dirty="0"/>
          </a:p>
          <a:p>
            <a:pPr algn="ctr">
              <a:buFont typeface="Wingdings" panose="05000000000000000000" pitchFamily="2" charset="2"/>
              <a:buChar char="§"/>
            </a:pPr>
            <a:r>
              <a:rPr lang="en-GB" b="1" dirty="0"/>
              <a:t>COVID 19!!</a:t>
            </a:r>
          </a:p>
        </p:txBody>
      </p:sp>
      <p:sp>
        <p:nvSpPr>
          <p:cNvPr id="8" name="Title 7"/>
          <p:cNvSpPr>
            <a:spLocks noGrp="1"/>
          </p:cNvSpPr>
          <p:nvPr>
            <p:ph type="title"/>
          </p:nvPr>
        </p:nvSpPr>
        <p:spPr>
          <a:xfrm>
            <a:off x="838200" y="365126"/>
            <a:ext cx="10515600" cy="780760"/>
          </a:xfrm>
          <a:solidFill>
            <a:schemeClr val="accent1">
              <a:lumMod val="40000"/>
              <a:lumOff val="60000"/>
            </a:schemeClr>
          </a:solidFill>
        </p:spPr>
        <p:txBody>
          <a:bodyPr/>
          <a:lstStyle/>
          <a:p>
            <a:pPr algn="ctr"/>
            <a:r>
              <a:rPr lang="en-GB" b="1" dirty="0"/>
              <a:t>Context</a:t>
            </a:r>
            <a:endParaRPr lang="en-GB" dirty="0"/>
          </a:p>
        </p:txBody>
      </p:sp>
      <p:pic>
        <p:nvPicPr>
          <p:cNvPr id="11" name="Picture 10">
            <a:extLst>
              <a:ext uri="{FF2B5EF4-FFF2-40B4-BE49-F238E27FC236}">
                <a16:creationId xmlns:a16="http://schemas.microsoft.com/office/drawing/2014/main" id="{887D8599-3B19-47D2-A583-592DEB6A9FF0}"/>
              </a:ext>
            </a:extLst>
          </p:cNvPr>
          <p:cNvPicPr>
            <a:picLocks noChangeAspect="1"/>
          </p:cNvPicPr>
          <p:nvPr/>
        </p:nvPicPr>
        <p:blipFill>
          <a:blip r:embed="rId4"/>
          <a:stretch>
            <a:fillRect/>
          </a:stretch>
        </p:blipFill>
        <p:spPr>
          <a:xfrm>
            <a:off x="4179670" y="1265353"/>
            <a:ext cx="7271957" cy="4090476"/>
          </a:xfrm>
          <a:prstGeom prst="rect">
            <a:avLst/>
          </a:prstGeom>
          <a:ln w="38100">
            <a:solidFill>
              <a:schemeClr val="tx1"/>
            </a:solidFill>
          </a:ln>
        </p:spPr>
      </p:pic>
    </p:spTree>
    <p:extLst>
      <p:ext uri="{BB962C8B-B14F-4D97-AF65-F5344CB8AC3E}">
        <p14:creationId xmlns:p14="http://schemas.microsoft.com/office/powerpoint/2010/main" val="32346250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flipV="1">
            <a:off x="0" y="5495636"/>
            <a:ext cx="12192000" cy="18473"/>
          </a:xfrm>
          <a:prstGeom prst="line">
            <a:avLst/>
          </a:prstGeom>
          <a:ln w="28575">
            <a:solidFill>
              <a:srgbClr val="3A4972"/>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6474" y="5773374"/>
            <a:ext cx="3769623" cy="886044"/>
          </a:xfrm>
          <a:prstGeom prst="rect">
            <a:avLst/>
          </a:prstGeom>
        </p:spPr>
      </p:pic>
      <p:sp>
        <p:nvSpPr>
          <p:cNvPr id="7" name="TextBox 6"/>
          <p:cNvSpPr txBox="1"/>
          <p:nvPr/>
        </p:nvSpPr>
        <p:spPr>
          <a:xfrm>
            <a:off x="6591192" y="5858389"/>
            <a:ext cx="5526916" cy="1046440"/>
          </a:xfrm>
          <a:prstGeom prst="rect">
            <a:avLst/>
          </a:prstGeom>
          <a:noFill/>
        </p:spPr>
        <p:txBody>
          <a:bodyPr wrap="square" rtlCol="0">
            <a:spAutoFit/>
          </a:bodyPr>
          <a:lstStyle/>
          <a:p>
            <a:r>
              <a:rPr lang="en-GB" sz="2000" b="1" dirty="0">
                <a:solidFill>
                  <a:srgbClr val="3A4972"/>
                </a:solidFill>
                <a:latin typeface="Bradley Hand ITC" panose="03070402050302030203" pitchFamily="66" charset="0"/>
              </a:rPr>
              <a:t>Trawsnewid y gweithlu ar gyfer Cymru iachach</a:t>
            </a:r>
          </a:p>
          <a:p>
            <a:endParaRPr lang="en-GB" sz="400" b="1" dirty="0">
              <a:solidFill>
                <a:srgbClr val="C1A875"/>
              </a:solidFill>
              <a:latin typeface="Bradley Hand ITC" panose="03070402050302030203" pitchFamily="66" charset="0"/>
            </a:endParaRPr>
          </a:p>
          <a:p>
            <a:r>
              <a:rPr lang="en-GB" sz="2000" b="1" dirty="0">
                <a:solidFill>
                  <a:srgbClr val="C1A875"/>
                </a:solidFill>
                <a:latin typeface="Bradley Hand ITC" panose="03070402050302030203" pitchFamily="66" charset="0"/>
              </a:rPr>
              <a:t>Transforming the workforce for a healthier Wales</a:t>
            </a:r>
          </a:p>
          <a:p>
            <a:endParaRPr lang="en-GB" b="1" dirty="0">
              <a:latin typeface="Bradley Hand ITC" panose="03070402050302030203" pitchFamily="66" charset="0"/>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79670" y="5966074"/>
            <a:ext cx="573487" cy="573487"/>
          </a:xfrm>
          <a:prstGeom prst="rect">
            <a:avLst/>
          </a:prstGeom>
        </p:spPr>
      </p:pic>
      <p:sp>
        <p:nvSpPr>
          <p:cNvPr id="3" name="TextBox 2"/>
          <p:cNvSpPr txBox="1"/>
          <p:nvPr/>
        </p:nvSpPr>
        <p:spPr>
          <a:xfrm>
            <a:off x="4679267" y="5903307"/>
            <a:ext cx="1838035" cy="646331"/>
          </a:xfrm>
          <a:prstGeom prst="rect">
            <a:avLst/>
          </a:prstGeom>
          <a:noFill/>
        </p:spPr>
        <p:txBody>
          <a:bodyPr wrap="square" rtlCol="0">
            <a:spAutoFit/>
          </a:bodyPr>
          <a:lstStyle/>
          <a:p>
            <a:r>
              <a:rPr lang="en-GB" dirty="0">
                <a:solidFill>
                  <a:srgbClr val="C1A875"/>
                </a:solidFill>
                <a:latin typeface="Verdana" panose="020B0604030504040204" pitchFamily="34" charset="0"/>
                <a:ea typeface="Verdana" panose="020B0604030504040204" pitchFamily="34" charset="0"/>
                <a:cs typeface="Verdana" panose="020B0604030504040204" pitchFamily="34" charset="0"/>
              </a:rPr>
              <a:t>@AaGIC_GIG</a:t>
            </a:r>
          </a:p>
          <a:p>
            <a:r>
              <a:rPr lang="en-GB" dirty="0">
                <a:solidFill>
                  <a:srgbClr val="3A4972"/>
                </a:solidFill>
                <a:latin typeface="Verdana" panose="020B0604030504040204" pitchFamily="34" charset="0"/>
                <a:ea typeface="Verdana" panose="020B0604030504040204" pitchFamily="34" charset="0"/>
                <a:cs typeface="Verdana" panose="020B0604030504040204" pitchFamily="34" charset="0"/>
              </a:rPr>
              <a:t>@HEIW_NHS</a:t>
            </a:r>
          </a:p>
        </p:txBody>
      </p:sp>
      <p:cxnSp>
        <p:nvCxnSpPr>
          <p:cNvPr id="13" name="Straight Connector 12"/>
          <p:cNvCxnSpPr/>
          <p:nvPr/>
        </p:nvCxnSpPr>
        <p:spPr>
          <a:xfrm>
            <a:off x="916709" y="1145887"/>
            <a:ext cx="10030691" cy="0"/>
          </a:xfrm>
          <a:prstGeom prst="line">
            <a:avLst/>
          </a:prstGeom>
        </p:spPr>
        <p:style>
          <a:lnRef idx="1">
            <a:schemeClr val="accent1"/>
          </a:lnRef>
          <a:fillRef idx="0">
            <a:schemeClr val="accent1"/>
          </a:fillRef>
          <a:effectRef idx="0">
            <a:schemeClr val="accent1"/>
          </a:effectRef>
          <a:fontRef idx="minor">
            <a:schemeClr val="tx1"/>
          </a:fontRef>
        </p:style>
      </p:cxnSp>
      <p:sp>
        <p:nvSpPr>
          <p:cNvPr id="4" name="Content Placeholder 3"/>
          <p:cNvSpPr>
            <a:spLocks noGrp="1"/>
          </p:cNvSpPr>
          <p:nvPr>
            <p:ph idx="1"/>
          </p:nvPr>
        </p:nvSpPr>
        <p:spPr/>
        <p:txBody>
          <a:bodyPr/>
          <a:lstStyle/>
          <a:p>
            <a:r>
              <a:rPr lang="en-GB" b="1" dirty="0"/>
              <a:t>Wider health professional staff </a:t>
            </a:r>
            <a:endParaRPr lang="en-GB" sz="2400" dirty="0"/>
          </a:p>
          <a:p>
            <a:pPr lvl="0"/>
            <a:r>
              <a:rPr lang="en-GB" dirty="0"/>
              <a:t>Education commissions should continue strategy to support widening access by:</a:t>
            </a:r>
            <a:endParaRPr lang="en-GB" sz="2400" dirty="0"/>
          </a:p>
          <a:p>
            <a:pPr lvl="1"/>
            <a:r>
              <a:rPr lang="en-GB" dirty="0"/>
              <a:t>Expanding the number of education programmes delivered through part time and shortened programmes</a:t>
            </a:r>
            <a:endParaRPr lang="en-GB" sz="2000" dirty="0"/>
          </a:p>
          <a:p>
            <a:pPr lvl="1"/>
            <a:r>
              <a:rPr lang="en-GB" dirty="0"/>
              <a:t>Increasing the proportion of pre-registration nursing places delivered by the part time/distance learning route</a:t>
            </a:r>
            <a:endParaRPr lang="en-GB" sz="2000" dirty="0"/>
          </a:p>
          <a:p>
            <a:pPr lvl="1"/>
            <a:r>
              <a:rPr lang="en-GB" dirty="0"/>
              <a:t>Expanding the provision of part time nursing places available to the care home sector.</a:t>
            </a:r>
            <a:endParaRPr lang="en-GB" sz="2000" dirty="0"/>
          </a:p>
          <a:p>
            <a:endParaRPr lang="en-GB" dirty="0"/>
          </a:p>
        </p:txBody>
      </p:sp>
      <p:sp>
        <p:nvSpPr>
          <p:cNvPr id="8" name="Title 7"/>
          <p:cNvSpPr>
            <a:spLocks noGrp="1"/>
          </p:cNvSpPr>
          <p:nvPr>
            <p:ph type="title"/>
          </p:nvPr>
        </p:nvSpPr>
        <p:spPr>
          <a:xfrm>
            <a:off x="838200" y="413253"/>
            <a:ext cx="10515600" cy="732634"/>
          </a:xfrm>
          <a:solidFill>
            <a:schemeClr val="accent1">
              <a:lumMod val="40000"/>
              <a:lumOff val="60000"/>
            </a:schemeClr>
          </a:solidFill>
        </p:spPr>
        <p:txBody>
          <a:bodyPr/>
          <a:lstStyle/>
          <a:p>
            <a:pPr algn="ctr"/>
            <a:r>
              <a:rPr lang="en-GB" b="1" dirty="0"/>
              <a:t>Recommendations </a:t>
            </a:r>
            <a:endParaRPr lang="en-GB" b="1" dirty="0">
              <a:solidFill>
                <a:srgbClr val="FF0000"/>
              </a:solidFill>
            </a:endParaRPr>
          </a:p>
        </p:txBody>
      </p:sp>
    </p:spTree>
    <p:extLst>
      <p:ext uri="{BB962C8B-B14F-4D97-AF65-F5344CB8AC3E}">
        <p14:creationId xmlns:p14="http://schemas.microsoft.com/office/powerpoint/2010/main" val="5218541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flipV="1">
            <a:off x="0" y="5495636"/>
            <a:ext cx="12192000" cy="18473"/>
          </a:xfrm>
          <a:prstGeom prst="line">
            <a:avLst/>
          </a:prstGeom>
          <a:ln w="28575">
            <a:solidFill>
              <a:srgbClr val="3A4972"/>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6474" y="5773374"/>
            <a:ext cx="3769623" cy="886044"/>
          </a:xfrm>
          <a:prstGeom prst="rect">
            <a:avLst/>
          </a:prstGeom>
        </p:spPr>
      </p:pic>
      <p:sp>
        <p:nvSpPr>
          <p:cNvPr id="7" name="TextBox 6"/>
          <p:cNvSpPr txBox="1"/>
          <p:nvPr/>
        </p:nvSpPr>
        <p:spPr>
          <a:xfrm>
            <a:off x="6591192" y="5858389"/>
            <a:ext cx="5526916" cy="1046440"/>
          </a:xfrm>
          <a:prstGeom prst="rect">
            <a:avLst/>
          </a:prstGeom>
          <a:noFill/>
        </p:spPr>
        <p:txBody>
          <a:bodyPr wrap="square" rtlCol="0">
            <a:spAutoFit/>
          </a:bodyPr>
          <a:lstStyle/>
          <a:p>
            <a:r>
              <a:rPr lang="en-GB" sz="2000" b="1" dirty="0">
                <a:solidFill>
                  <a:srgbClr val="3A4972"/>
                </a:solidFill>
                <a:latin typeface="Bradley Hand ITC" panose="03070402050302030203" pitchFamily="66" charset="0"/>
              </a:rPr>
              <a:t>Trawsnewid y gweithlu ar gyfer Cymru iachach</a:t>
            </a:r>
          </a:p>
          <a:p>
            <a:endParaRPr lang="en-GB" sz="400" b="1" dirty="0">
              <a:solidFill>
                <a:srgbClr val="C1A875"/>
              </a:solidFill>
              <a:latin typeface="Bradley Hand ITC" panose="03070402050302030203" pitchFamily="66" charset="0"/>
            </a:endParaRPr>
          </a:p>
          <a:p>
            <a:r>
              <a:rPr lang="en-GB" sz="2000" b="1" dirty="0">
                <a:solidFill>
                  <a:srgbClr val="C1A875"/>
                </a:solidFill>
                <a:latin typeface="Bradley Hand ITC" panose="03070402050302030203" pitchFamily="66" charset="0"/>
              </a:rPr>
              <a:t>Transforming the workforce for a healthier Wales</a:t>
            </a:r>
          </a:p>
          <a:p>
            <a:endParaRPr lang="en-GB" b="1" dirty="0">
              <a:latin typeface="Bradley Hand ITC" panose="03070402050302030203" pitchFamily="66" charset="0"/>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79670" y="5966074"/>
            <a:ext cx="573487" cy="573487"/>
          </a:xfrm>
          <a:prstGeom prst="rect">
            <a:avLst/>
          </a:prstGeom>
        </p:spPr>
      </p:pic>
      <p:sp>
        <p:nvSpPr>
          <p:cNvPr id="3" name="TextBox 2"/>
          <p:cNvSpPr txBox="1"/>
          <p:nvPr/>
        </p:nvSpPr>
        <p:spPr>
          <a:xfrm>
            <a:off x="4679267" y="5903307"/>
            <a:ext cx="1838035" cy="646331"/>
          </a:xfrm>
          <a:prstGeom prst="rect">
            <a:avLst/>
          </a:prstGeom>
          <a:noFill/>
        </p:spPr>
        <p:txBody>
          <a:bodyPr wrap="square" rtlCol="0">
            <a:spAutoFit/>
          </a:bodyPr>
          <a:lstStyle/>
          <a:p>
            <a:r>
              <a:rPr lang="en-GB" dirty="0">
                <a:solidFill>
                  <a:srgbClr val="C1A875"/>
                </a:solidFill>
                <a:latin typeface="Verdana" panose="020B0604030504040204" pitchFamily="34" charset="0"/>
                <a:ea typeface="Verdana" panose="020B0604030504040204" pitchFamily="34" charset="0"/>
                <a:cs typeface="Verdana" panose="020B0604030504040204" pitchFamily="34" charset="0"/>
              </a:rPr>
              <a:t>@AaGIC_GIG</a:t>
            </a:r>
          </a:p>
          <a:p>
            <a:r>
              <a:rPr lang="en-GB" dirty="0">
                <a:solidFill>
                  <a:srgbClr val="3A4972"/>
                </a:solidFill>
                <a:latin typeface="Verdana" panose="020B0604030504040204" pitchFamily="34" charset="0"/>
                <a:ea typeface="Verdana" panose="020B0604030504040204" pitchFamily="34" charset="0"/>
                <a:cs typeface="Verdana" panose="020B0604030504040204" pitchFamily="34" charset="0"/>
              </a:rPr>
              <a:t>@HEIW_NHS</a:t>
            </a:r>
          </a:p>
        </p:txBody>
      </p:sp>
      <p:sp>
        <p:nvSpPr>
          <p:cNvPr id="4" name="Content Placeholder 3"/>
          <p:cNvSpPr>
            <a:spLocks noGrp="1"/>
          </p:cNvSpPr>
          <p:nvPr>
            <p:ph idx="1"/>
          </p:nvPr>
        </p:nvSpPr>
        <p:spPr>
          <a:xfrm>
            <a:off x="838200" y="520351"/>
            <a:ext cx="10515600" cy="4716020"/>
          </a:xfrm>
        </p:spPr>
        <p:txBody>
          <a:bodyPr>
            <a:normAutofit fontScale="77500" lnSpcReduction="20000"/>
          </a:bodyPr>
          <a:lstStyle/>
          <a:p>
            <a:pPr lvl="1"/>
            <a:r>
              <a:rPr lang="en-GB" sz="2800" dirty="0"/>
              <a:t>Adult nursing places to increase from </a:t>
            </a:r>
            <a:r>
              <a:rPr lang="en-GB" sz="2800" b="1" dirty="0"/>
              <a:t>1,400 to 1540</a:t>
            </a:r>
            <a:endParaRPr lang="en-GB" sz="2800" dirty="0"/>
          </a:p>
          <a:p>
            <a:pPr lvl="1"/>
            <a:endParaRPr lang="en-GB" sz="2800" dirty="0"/>
          </a:p>
          <a:p>
            <a:pPr lvl="1"/>
            <a:r>
              <a:rPr lang="en-GB" sz="2800" dirty="0"/>
              <a:t>Mental Health nursing places to increase from </a:t>
            </a:r>
            <a:r>
              <a:rPr lang="en-GB" sz="2800" b="1" dirty="0"/>
              <a:t>356 to 410</a:t>
            </a:r>
          </a:p>
          <a:p>
            <a:pPr marL="457200" lvl="1" indent="0">
              <a:buNone/>
            </a:pPr>
            <a:endParaRPr lang="en-GB" sz="2800" b="1" dirty="0"/>
          </a:p>
          <a:p>
            <a:pPr lvl="1"/>
            <a:r>
              <a:rPr lang="en-GB" sz="2800" dirty="0"/>
              <a:t>Child Nursing places to increase from </a:t>
            </a:r>
            <a:r>
              <a:rPr lang="en-GB" sz="2800" b="1" dirty="0"/>
              <a:t>159 to 175</a:t>
            </a:r>
          </a:p>
          <a:p>
            <a:pPr lvl="1"/>
            <a:endParaRPr lang="en-GB" sz="2800" dirty="0"/>
          </a:p>
          <a:p>
            <a:pPr lvl="1"/>
            <a:r>
              <a:rPr lang="en-GB" sz="2800" dirty="0"/>
              <a:t>Midwifery places to increase from </a:t>
            </a:r>
            <a:r>
              <a:rPr lang="en-GB" sz="2800" b="1" dirty="0"/>
              <a:t>161 to 185</a:t>
            </a:r>
            <a:endParaRPr lang="en-GB" sz="2800" dirty="0"/>
          </a:p>
          <a:p>
            <a:pPr lvl="1"/>
            <a:endParaRPr lang="en-GB" sz="2800" dirty="0"/>
          </a:p>
          <a:p>
            <a:pPr lvl="1"/>
            <a:r>
              <a:rPr lang="en-GB" sz="2800" dirty="0"/>
              <a:t>Diagnostic radiography places to remain at </a:t>
            </a:r>
            <a:r>
              <a:rPr lang="en-GB" sz="2800" b="1" dirty="0"/>
              <a:t>140</a:t>
            </a:r>
            <a:endParaRPr lang="en-GB" sz="2800" dirty="0"/>
          </a:p>
          <a:p>
            <a:pPr lvl="1"/>
            <a:endParaRPr lang="en-GB" sz="2800" dirty="0"/>
          </a:p>
          <a:p>
            <a:pPr lvl="1"/>
            <a:r>
              <a:rPr lang="en-GB" sz="2800" dirty="0"/>
              <a:t>Therapeutic radiography places to increase from </a:t>
            </a:r>
            <a:r>
              <a:rPr lang="en-GB" sz="2800" b="1" dirty="0"/>
              <a:t>22 to 26</a:t>
            </a:r>
            <a:endParaRPr lang="en-GB" sz="2800" dirty="0"/>
          </a:p>
          <a:p>
            <a:pPr lvl="1"/>
            <a:endParaRPr lang="en-GB" sz="2800" dirty="0"/>
          </a:p>
          <a:p>
            <a:pPr lvl="1"/>
            <a:r>
              <a:rPr lang="en-GB" sz="2800" dirty="0"/>
              <a:t>Dietetics places to increase from</a:t>
            </a:r>
            <a:r>
              <a:rPr lang="en-GB" sz="2800" b="1" dirty="0"/>
              <a:t> 52 to 57</a:t>
            </a:r>
            <a:endParaRPr lang="en-GB" sz="2800" dirty="0"/>
          </a:p>
          <a:p>
            <a:pPr lvl="1"/>
            <a:endParaRPr lang="en-GB" sz="2800" dirty="0"/>
          </a:p>
          <a:p>
            <a:pPr lvl="1"/>
            <a:r>
              <a:rPr lang="en-GB" sz="2800" dirty="0"/>
              <a:t>Physiotherapy places to increase from </a:t>
            </a:r>
            <a:r>
              <a:rPr lang="en-GB" sz="2800" b="1" dirty="0"/>
              <a:t>164 to 174</a:t>
            </a:r>
            <a:endParaRPr lang="en-GB" sz="2800" dirty="0"/>
          </a:p>
          <a:p>
            <a:endParaRPr lang="en-GB" dirty="0"/>
          </a:p>
        </p:txBody>
      </p:sp>
    </p:spTree>
    <p:extLst>
      <p:ext uri="{BB962C8B-B14F-4D97-AF65-F5344CB8AC3E}">
        <p14:creationId xmlns:p14="http://schemas.microsoft.com/office/powerpoint/2010/main" val="33029272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flipV="1">
            <a:off x="0" y="5495636"/>
            <a:ext cx="12192000" cy="18473"/>
          </a:xfrm>
          <a:prstGeom prst="line">
            <a:avLst/>
          </a:prstGeom>
          <a:ln w="28575">
            <a:solidFill>
              <a:srgbClr val="3A4972"/>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6474" y="5773374"/>
            <a:ext cx="3769623" cy="886044"/>
          </a:xfrm>
          <a:prstGeom prst="rect">
            <a:avLst/>
          </a:prstGeom>
        </p:spPr>
      </p:pic>
      <p:sp>
        <p:nvSpPr>
          <p:cNvPr id="7" name="TextBox 6"/>
          <p:cNvSpPr txBox="1"/>
          <p:nvPr/>
        </p:nvSpPr>
        <p:spPr>
          <a:xfrm>
            <a:off x="6591192" y="5858389"/>
            <a:ext cx="5526916" cy="1046440"/>
          </a:xfrm>
          <a:prstGeom prst="rect">
            <a:avLst/>
          </a:prstGeom>
          <a:noFill/>
        </p:spPr>
        <p:txBody>
          <a:bodyPr wrap="square" rtlCol="0">
            <a:spAutoFit/>
          </a:bodyPr>
          <a:lstStyle/>
          <a:p>
            <a:r>
              <a:rPr lang="en-GB" sz="2000" b="1" dirty="0">
                <a:solidFill>
                  <a:srgbClr val="3A4972"/>
                </a:solidFill>
                <a:latin typeface="Bradley Hand ITC" panose="03070402050302030203" pitchFamily="66" charset="0"/>
              </a:rPr>
              <a:t>Trawsnewid y gweithlu ar gyfer Cymru iachach</a:t>
            </a:r>
          </a:p>
          <a:p>
            <a:endParaRPr lang="en-GB" sz="400" b="1" dirty="0">
              <a:solidFill>
                <a:srgbClr val="C1A875"/>
              </a:solidFill>
              <a:latin typeface="Bradley Hand ITC" panose="03070402050302030203" pitchFamily="66" charset="0"/>
            </a:endParaRPr>
          </a:p>
          <a:p>
            <a:r>
              <a:rPr lang="en-GB" sz="2000" b="1" dirty="0">
                <a:solidFill>
                  <a:srgbClr val="C1A875"/>
                </a:solidFill>
                <a:latin typeface="Bradley Hand ITC" panose="03070402050302030203" pitchFamily="66" charset="0"/>
              </a:rPr>
              <a:t>Transforming the workforce for a healthier Wales</a:t>
            </a:r>
          </a:p>
          <a:p>
            <a:endParaRPr lang="en-GB" b="1" dirty="0">
              <a:latin typeface="Bradley Hand ITC" panose="03070402050302030203" pitchFamily="66" charset="0"/>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79670" y="5966074"/>
            <a:ext cx="573487" cy="573487"/>
          </a:xfrm>
          <a:prstGeom prst="rect">
            <a:avLst/>
          </a:prstGeom>
        </p:spPr>
      </p:pic>
      <p:sp>
        <p:nvSpPr>
          <p:cNvPr id="3" name="TextBox 2"/>
          <p:cNvSpPr txBox="1"/>
          <p:nvPr/>
        </p:nvSpPr>
        <p:spPr>
          <a:xfrm>
            <a:off x="4679267" y="5903307"/>
            <a:ext cx="1838035" cy="646331"/>
          </a:xfrm>
          <a:prstGeom prst="rect">
            <a:avLst/>
          </a:prstGeom>
          <a:noFill/>
        </p:spPr>
        <p:txBody>
          <a:bodyPr wrap="square" rtlCol="0">
            <a:spAutoFit/>
          </a:bodyPr>
          <a:lstStyle/>
          <a:p>
            <a:r>
              <a:rPr lang="en-GB" dirty="0">
                <a:solidFill>
                  <a:srgbClr val="C1A875"/>
                </a:solidFill>
                <a:latin typeface="Verdana" panose="020B0604030504040204" pitchFamily="34" charset="0"/>
                <a:ea typeface="Verdana" panose="020B0604030504040204" pitchFamily="34" charset="0"/>
                <a:cs typeface="Verdana" panose="020B0604030504040204" pitchFamily="34" charset="0"/>
              </a:rPr>
              <a:t>@AaGIC_GIG</a:t>
            </a:r>
          </a:p>
          <a:p>
            <a:r>
              <a:rPr lang="en-GB" dirty="0">
                <a:solidFill>
                  <a:srgbClr val="3A4972"/>
                </a:solidFill>
                <a:latin typeface="Verdana" panose="020B0604030504040204" pitchFamily="34" charset="0"/>
                <a:ea typeface="Verdana" panose="020B0604030504040204" pitchFamily="34" charset="0"/>
                <a:cs typeface="Verdana" panose="020B0604030504040204" pitchFamily="34" charset="0"/>
              </a:rPr>
              <a:t>@HEIW_NHS</a:t>
            </a:r>
          </a:p>
        </p:txBody>
      </p:sp>
      <p:sp>
        <p:nvSpPr>
          <p:cNvPr id="4" name="Content Placeholder 3"/>
          <p:cNvSpPr>
            <a:spLocks noGrp="1"/>
          </p:cNvSpPr>
          <p:nvPr>
            <p:ph idx="1"/>
          </p:nvPr>
        </p:nvSpPr>
        <p:spPr>
          <a:xfrm>
            <a:off x="838200" y="308362"/>
            <a:ext cx="10515600" cy="5177197"/>
          </a:xfrm>
        </p:spPr>
        <p:txBody>
          <a:bodyPr>
            <a:normAutofit fontScale="70000" lnSpcReduction="20000"/>
          </a:bodyPr>
          <a:lstStyle/>
          <a:p>
            <a:pPr lvl="1"/>
            <a:r>
              <a:rPr lang="en-GB" sz="2800" dirty="0"/>
              <a:t>Paramedic to increase from 52 to ??</a:t>
            </a:r>
          </a:p>
          <a:p>
            <a:pPr lvl="1"/>
            <a:endParaRPr lang="en-GB" sz="2800" dirty="0"/>
          </a:p>
          <a:p>
            <a:pPr lvl="1"/>
            <a:r>
              <a:rPr lang="en-GB" sz="2800" dirty="0"/>
              <a:t>Doctorate in Clinical Psychology places to increase from </a:t>
            </a:r>
            <a:r>
              <a:rPr lang="en-GB" sz="2800" b="1" dirty="0"/>
              <a:t>29 to 32</a:t>
            </a:r>
            <a:endParaRPr lang="en-GB" sz="2800" dirty="0"/>
          </a:p>
          <a:p>
            <a:pPr lvl="1"/>
            <a:endParaRPr lang="en-GB" sz="2800" dirty="0"/>
          </a:p>
          <a:p>
            <a:pPr lvl="1"/>
            <a:r>
              <a:rPr lang="en-GB" sz="2800" dirty="0"/>
              <a:t>Healthcare science</a:t>
            </a:r>
          </a:p>
          <a:p>
            <a:pPr lvl="2"/>
            <a:r>
              <a:rPr lang="en-GB" sz="2800" dirty="0"/>
              <a:t>STP’s places to increase from 24 to </a:t>
            </a:r>
            <a:r>
              <a:rPr lang="en-GB" sz="2800" b="1" dirty="0"/>
              <a:t>30, </a:t>
            </a:r>
            <a:endParaRPr lang="en-GB" sz="2800" dirty="0"/>
          </a:p>
          <a:p>
            <a:pPr lvl="2"/>
            <a:r>
              <a:rPr lang="en-GB" sz="2800" dirty="0"/>
              <a:t>PTP BMS places to increase from 21 to</a:t>
            </a:r>
            <a:r>
              <a:rPr lang="en-GB" sz="2800" b="1" dirty="0"/>
              <a:t> 24</a:t>
            </a:r>
            <a:endParaRPr lang="en-GB" sz="2800" dirty="0"/>
          </a:p>
          <a:p>
            <a:pPr lvl="1"/>
            <a:endParaRPr lang="en-GB" sz="2800" dirty="0"/>
          </a:p>
          <a:p>
            <a:pPr lvl="1"/>
            <a:r>
              <a:rPr lang="en-GB" sz="2800" dirty="0"/>
              <a:t>Physicians Associates to remain at  </a:t>
            </a:r>
            <a:r>
              <a:rPr lang="en-GB" sz="2800" b="1" dirty="0"/>
              <a:t>54</a:t>
            </a:r>
            <a:endParaRPr lang="en-GB" sz="2800" dirty="0"/>
          </a:p>
          <a:p>
            <a:pPr lvl="1"/>
            <a:endParaRPr lang="en-GB" sz="2800" dirty="0"/>
          </a:p>
          <a:p>
            <a:pPr lvl="1"/>
            <a:r>
              <a:rPr lang="en-GB" sz="2800" dirty="0"/>
              <a:t>To increase the Advanced Practice budget by </a:t>
            </a:r>
            <a:r>
              <a:rPr lang="en-GB" sz="2800" b="1" dirty="0"/>
              <a:t>£500k </a:t>
            </a:r>
            <a:r>
              <a:rPr lang="en-GB" sz="2800" dirty="0"/>
              <a:t>from £1.5m to £2.0m*</a:t>
            </a:r>
          </a:p>
          <a:p>
            <a:pPr lvl="1"/>
            <a:endParaRPr lang="en-GB" sz="2800" dirty="0"/>
          </a:p>
          <a:p>
            <a:pPr lvl="1"/>
            <a:r>
              <a:rPr lang="en-GB" sz="2800" dirty="0"/>
              <a:t>To increase HCSW budget by </a:t>
            </a:r>
            <a:r>
              <a:rPr lang="en-GB" sz="2800" b="1" dirty="0"/>
              <a:t>£500k </a:t>
            </a:r>
            <a:r>
              <a:rPr lang="en-GB" sz="2800" dirty="0"/>
              <a:t>from £2.0m to £2.5m*</a:t>
            </a:r>
          </a:p>
          <a:p>
            <a:pPr lvl="1"/>
            <a:endParaRPr lang="en-GB" sz="2800" dirty="0"/>
          </a:p>
          <a:p>
            <a:pPr lvl="1"/>
            <a:r>
              <a:rPr lang="en-GB" sz="2800" dirty="0"/>
              <a:t>*increased to support the development of mental health workforce and clinical skills across the workforce </a:t>
            </a:r>
          </a:p>
          <a:p>
            <a:pPr lvl="1"/>
            <a:endParaRPr lang="en-GB" sz="2800" dirty="0"/>
          </a:p>
          <a:p>
            <a:pPr lvl="1"/>
            <a:r>
              <a:rPr lang="en-GB" sz="2800" dirty="0"/>
              <a:t>Maintain investment in non medical prescribing programmes following significant increase last year</a:t>
            </a:r>
          </a:p>
          <a:p>
            <a:endParaRPr lang="en-GB" dirty="0"/>
          </a:p>
        </p:txBody>
      </p:sp>
    </p:spTree>
    <p:extLst>
      <p:ext uri="{BB962C8B-B14F-4D97-AF65-F5344CB8AC3E}">
        <p14:creationId xmlns:p14="http://schemas.microsoft.com/office/powerpoint/2010/main" val="26114433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cxnSp>
        <p:nvCxnSpPr>
          <p:cNvPr id="5" name="Straight Connector 4"/>
          <p:cNvCxnSpPr/>
          <p:nvPr/>
        </p:nvCxnSpPr>
        <p:spPr>
          <a:xfrm flipV="1">
            <a:off x="0" y="5495636"/>
            <a:ext cx="12192000" cy="18473"/>
          </a:xfrm>
          <a:prstGeom prst="line">
            <a:avLst/>
          </a:prstGeom>
          <a:ln w="28575">
            <a:solidFill>
              <a:srgbClr val="3A4972"/>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6474" y="5773374"/>
            <a:ext cx="3769623" cy="886044"/>
          </a:xfrm>
          <a:prstGeom prst="rect">
            <a:avLst/>
          </a:prstGeom>
        </p:spPr>
      </p:pic>
      <p:sp>
        <p:nvSpPr>
          <p:cNvPr id="7" name="TextBox 6"/>
          <p:cNvSpPr txBox="1"/>
          <p:nvPr/>
        </p:nvSpPr>
        <p:spPr>
          <a:xfrm>
            <a:off x="6591192" y="5858389"/>
            <a:ext cx="5526916" cy="1046440"/>
          </a:xfrm>
          <a:prstGeom prst="rect">
            <a:avLst/>
          </a:prstGeom>
          <a:noFill/>
        </p:spPr>
        <p:txBody>
          <a:bodyPr wrap="square" rtlCol="0">
            <a:spAutoFit/>
          </a:bodyPr>
          <a:lstStyle/>
          <a:p>
            <a:r>
              <a:rPr lang="en-GB" sz="2000" b="1" dirty="0">
                <a:solidFill>
                  <a:srgbClr val="3A4972"/>
                </a:solidFill>
                <a:latin typeface="Bradley Hand ITC" panose="03070402050302030203" pitchFamily="66" charset="0"/>
              </a:rPr>
              <a:t>Trawsnewid y gweithlu ar gyfer Cymru iachach</a:t>
            </a:r>
          </a:p>
          <a:p>
            <a:endParaRPr lang="en-GB" sz="400" b="1" dirty="0">
              <a:solidFill>
                <a:srgbClr val="C1A875"/>
              </a:solidFill>
              <a:latin typeface="Bradley Hand ITC" panose="03070402050302030203" pitchFamily="66" charset="0"/>
            </a:endParaRPr>
          </a:p>
          <a:p>
            <a:r>
              <a:rPr lang="en-GB" sz="2000" b="1" dirty="0">
                <a:solidFill>
                  <a:srgbClr val="C1A875"/>
                </a:solidFill>
                <a:latin typeface="Bradley Hand ITC" panose="03070402050302030203" pitchFamily="66" charset="0"/>
              </a:rPr>
              <a:t>Transforming the workforce for a healthier Wales</a:t>
            </a:r>
          </a:p>
          <a:p>
            <a:endParaRPr lang="en-GB" b="1" dirty="0">
              <a:latin typeface="Bradley Hand ITC" panose="03070402050302030203" pitchFamily="66" charset="0"/>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79670" y="5966074"/>
            <a:ext cx="573487" cy="573487"/>
          </a:xfrm>
          <a:prstGeom prst="rect">
            <a:avLst/>
          </a:prstGeom>
        </p:spPr>
      </p:pic>
      <p:sp>
        <p:nvSpPr>
          <p:cNvPr id="3" name="TextBox 2"/>
          <p:cNvSpPr txBox="1"/>
          <p:nvPr/>
        </p:nvSpPr>
        <p:spPr>
          <a:xfrm>
            <a:off x="4679267" y="5903307"/>
            <a:ext cx="1838035" cy="646331"/>
          </a:xfrm>
          <a:prstGeom prst="rect">
            <a:avLst/>
          </a:prstGeom>
          <a:noFill/>
        </p:spPr>
        <p:txBody>
          <a:bodyPr wrap="square" rtlCol="0">
            <a:spAutoFit/>
          </a:bodyPr>
          <a:lstStyle/>
          <a:p>
            <a:r>
              <a:rPr lang="en-GB" dirty="0">
                <a:solidFill>
                  <a:srgbClr val="C1A875"/>
                </a:solidFill>
                <a:latin typeface="Verdana" panose="020B0604030504040204" pitchFamily="34" charset="0"/>
                <a:ea typeface="Verdana" panose="020B0604030504040204" pitchFamily="34" charset="0"/>
                <a:cs typeface="Verdana" panose="020B0604030504040204" pitchFamily="34" charset="0"/>
              </a:rPr>
              <a:t>@AaGIC_GIG</a:t>
            </a:r>
          </a:p>
          <a:p>
            <a:r>
              <a:rPr lang="en-GB" dirty="0">
                <a:solidFill>
                  <a:srgbClr val="3A4972"/>
                </a:solidFill>
                <a:latin typeface="Verdana" panose="020B0604030504040204" pitchFamily="34" charset="0"/>
                <a:ea typeface="Verdana" panose="020B0604030504040204" pitchFamily="34" charset="0"/>
                <a:cs typeface="Verdana" panose="020B0604030504040204" pitchFamily="34" charset="0"/>
              </a:rPr>
              <a:t>@HEIW_NHS</a:t>
            </a:r>
          </a:p>
        </p:txBody>
      </p:sp>
      <p:sp>
        <p:nvSpPr>
          <p:cNvPr id="14" name="Content Placeholder 2"/>
          <p:cNvSpPr>
            <a:spLocks noGrp="1"/>
          </p:cNvSpPr>
          <p:nvPr>
            <p:ph idx="1"/>
          </p:nvPr>
        </p:nvSpPr>
        <p:spPr>
          <a:xfrm>
            <a:off x="838200" y="2529715"/>
            <a:ext cx="4230758" cy="2919147"/>
          </a:xfrm>
          <a:ln>
            <a:solidFill>
              <a:schemeClr val="tx1"/>
            </a:solidFill>
          </a:ln>
        </p:spPr>
        <p:txBody>
          <a:bodyPr>
            <a:normAutofit/>
          </a:bodyPr>
          <a:lstStyle/>
          <a:p>
            <a:pPr marL="179388" indent="0" defTabSz="896938">
              <a:lnSpc>
                <a:spcPct val="100000"/>
              </a:lnSpc>
              <a:buNone/>
              <a:tabLst>
                <a:tab pos="268288" algn="l"/>
              </a:tabLst>
            </a:pPr>
            <a:r>
              <a:rPr lang="en-GB" dirty="0"/>
              <a:t>	</a:t>
            </a:r>
            <a:r>
              <a:rPr lang="en-GB" sz="2400" b="1" u="sng" dirty="0"/>
              <a:t>Medicine</a:t>
            </a:r>
          </a:p>
          <a:p>
            <a:pPr marL="536575">
              <a:lnSpc>
                <a:spcPct val="100000"/>
              </a:lnSpc>
              <a:buFont typeface="Wingdings" panose="05000000000000000000" pitchFamily="2" charset="2"/>
              <a:buChar char="Ø"/>
            </a:pPr>
            <a:r>
              <a:rPr lang="en-GB" dirty="0"/>
              <a:t>Emergency medicine</a:t>
            </a:r>
          </a:p>
          <a:p>
            <a:pPr marL="536575">
              <a:lnSpc>
                <a:spcPct val="100000"/>
              </a:lnSpc>
              <a:buFont typeface="Wingdings" panose="05000000000000000000" pitchFamily="2" charset="2"/>
              <a:buChar char="Ø"/>
            </a:pPr>
            <a:r>
              <a:rPr lang="en-GB" dirty="0"/>
              <a:t>Intensive care medicine</a:t>
            </a:r>
          </a:p>
          <a:p>
            <a:pPr marL="536575">
              <a:lnSpc>
                <a:spcPct val="100000"/>
              </a:lnSpc>
              <a:buFont typeface="Wingdings" panose="05000000000000000000" pitchFamily="2" charset="2"/>
              <a:buChar char="Ø"/>
            </a:pPr>
            <a:r>
              <a:rPr lang="en-GB" dirty="0"/>
              <a:t>Internal medicine</a:t>
            </a:r>
          </a:p>
          <a:p>
            <a:pPr marL="536575">
              <a:lnSpc>
                <a:spcPct val="100000"/>
              </a:lnSpc>
              <a:buFont typeface="Wingdings" panose="05000000000000000000" pitchFamily="2" charset="2"/>
              <a:buChar char="Ø"/>
            </a:pPr>
            <a:r>
              <a:rPr lang="en-GB" dirty="0"/>
              <a:t>Clinical oncology</a:t>
            </a:r>
          </a:p>
          <a:p>
            <a:pPr marL="447675" indent="0">
              <a:lnSpc>
                <a:spcPct val="100000"/>
              </a:lnSpc>
              <a:buNone/>
            </a:pPr>
            <a:endParaRPr lang="en-GB" dirty="0"/>
          </a:p>
          <a:p>
            <a:endParaRPr lang="en-GB" dirty="0"/>
          </a:p>
          <a:p>
            <a:endParaRPr lang="en-GB" dirty="0"/>
          </a:p>
        </p:txBody>
      </p:sp>
      <p:sp>
        <p:nvSpPr>
          <p:cNvPr id="15" name="Title 1"/>
          <p:cNvSpPr>
            <a:spLocks noGrp="1"/>
          </p:cNvSpPr>
          <p:nvPr>
            <p:ph type="title"/>
          </p:nvPr>
        </p:nvSpPr>
        <p:spPr>
          <a:xfrm>
            <a:off x="838200" y="63630"/>
            <a:ext cx="10515600" cy="822992"/>
          </a:xfrm>
          <a:solidFill>
            <a:schemeClr val="accent1">
              <a:lumMod val="40000"/>
              <a:lumOff val="60000"/>
            </a:schemeClr>
          </a:solidFill>
        </p:spPr>
        <p:txBody>
          <a:bodyPr>
            <a:normAutofit/>
          </a:bodyPr>
          <a:lstStyle/>
          <a:p>
            <a:pPr algn="ctr"/>
            <a:r>
              <a:rPr lang="en-GB" sz="4800" b="1" dirty="0"/>
              <a:t>Key messages</a:t>
            </a:r>
          </a:p>
        </p:txBody>
      </p:sp>
      <p:sp>
        <p:nvSpPr>
          <p:cNvPr id="4" name="TextBox 3">
            <a:extLst>
              <a:ext uri="{FF2B5EF4-FFF2-40B4-BE49-F238E27FC236}">
                <a16:creationId xmlns:a16="http://schemas.microsoft.com/office/drawing/2014/main" id="{4B9D6988-05C7-41EE-847E-392461BF801B}"/>
              </a:ext>
            </a:extLst>
          </p:cNvPr>
          <p:cNvSpPr txBox="1"/>
          <p:nvPr/>
        </p:nvSpPr>
        <p:spPr>
          <a:xfrm>
            <a:off x="5267739" y="2529715"/>
            <a:ext cx="6086061" cy="2677656"/>
          </a:xfrm>
          <a:prstGeom prst="rect">
            <a:avLst/>
          </a:prstGeom>
          <a:noFill/>
          <a:ln>
            <a:solidFill>
              <a:schemeClr val="tx1"/>
            </a:solidFill>
          </a:ln>
        </p:spPr>
        <p:txBody>
          <a:bodyPr wrap="square" rtlCol="0">
            <a:spAutoFit/>
          </a:bodyPr>
          <a:lstStyle/>
          <a:p>
            <a:pPr marL="536575" lvl="1" indent="-457200">
              <a:lnSpc>
                <a:spcPct val="100000"/>
              </a:lnSpc>
              <a:buNone/>
            </a:pPr>
            <a:r>
              <a:rPr lang="en-GB" sz="2400" b="1" u="sng" dirty="0"/>
              <a:t>Wider health professional workforce</a:t>
            </a:r>
          </a:p>
          <a:p>
            <a:pPr marL="536575" lvl="1" indent="-457200">
              <a:lnSpc>
                <a:spcPct val="100000"/>
              </a:lnSpc>
              <a:buFont typeface="Wingdings" panose="05000000000000000000" pitchFamily="2" charset="2"/>
              <a:buChar char="Ø"/>
            </a:pPr>
            <a:r>
              <a:rPr lang="en-GB" sz="2400" dirty="0"/>
              <a:t>Nursing - adult and mental health fields</a:t>
            </a:r>
          </a:p>
          <a:p>
            <a:pPr marL="536575" lvl="1" indent="-457200">
              <a:lnSpc>
                <a:spcPct val="100000"/>
              </a:lnSpc>
              <a:buFont typeface="Wingdings" panose="05000000000000000000" pitchFamily="2" charset="2"/>
              <a:buChar char="Ø"/>
            </a:pPr>
            <a:r>
              <a:rPr lang="en-GB" sz="2400" dirty="0"/>
              <a:t>Midwifery</a:t>
            </a:r>
          </a:p>
          <a:p>
            <a:pPr marL="536575" lvl="1" indent="-457200">
              <a:lnSpc>
                <a:spcPct val="100000"/>
              </a:lnSpc>
              <a:buFont typeface="Wingdings" panose="05000000000000000000" pitchFamily="2" charset="2"/>
              <a:buChar char="Ø"/>
            </a:pPr>
            <a:r>
              <a:rPr lang="en-GB" sz="2400" dirty="0"/>
              <a:t>Dietician</a:t>
            </a:r>
          </a:p>
          <a:p>
            <a:pPr marL="536575" lvl="1" indent="-457200">
              <a:lnSpc>
                <a:spcPct val="100000"/>
              </a:lnSpc>
              <a:buFont typeface="Wingdings" panose="05000000000000000000" pitchFamily="2" charset="2"/>
              <a:buChar char="Ø"/>
            </a:pPr>
            <a:r>
              <a:rPr lang="en-GB" sz="2400" dirty="0"/>
              <a:t>Physiotherapy </a:t>
            </a:r>
          </a:p>
          <a:p>
            <a:pPr marL="536575" lvl="1" indent="-457200">
              <a:lnSpc>
                <a:spcPct val="100000"/>
              </a:lnSpc>
              <a:buFont typeface="Wingdings" panose="05000000000000000000" pitchFamily="2" charset="2"/>
              <a:buChar char="Ø"/>
            </a:pPr>
            <a:r>
              <a:rPr lang="en-GB" sz="2400" dirty="0"/>
              <a:t>Mental health workforce</a:t>
            </a:r>
          </a:p>
          <a:p>
            <a:pPr marL="536575" lvl="1" indent="-457200">
              <a:lnSpc>
                <a:spcPct val="100000"/>
              </a:lnSpc>
              <a:buFont typeface="Wingdings" panose="05000000000000000000" pitchFamily="2" charset="2"/>
              <a:buChar char="Ø"/>
            </a:pPr>
            <a:r>
              <a:rPr lang="en-GB" sz="2400" dirty="0"/>
              <a:t>Advanced practice and HCSW development</a:t>
            </a:r>
          </a:p>
        </p:txBody>
      </p:sp>
      <p:sp>
        <p:nvSpPr>
          <p:cNvPr id="8" name="TextBox 7">
            <a:extLst>
              <a:ext uri="{FF2B5EF4-FFF2-40B4-BE49-F238E27FC236}">
                <a16:creationId xmlns:a16="http://schemas.microsoft.com/office/drawing/2014/main" id="{913FDB54-C55C-4CEB-BFED-79AF0C872F59}"/>
              </a:ext>
            </a:extLst>
          </p:cNvPr>
          <p:cNvSpPr txBox="1"/>
          <p:nvPr/>
        </p:nvSpPr>
        <p:spPr>
          <a:xfrm>
            <a:off x="838199" y="933396"/>
            <a:ext cx="10515601" cy="1569660"/>
          </a:xfrm>
          <a:prstGeom prst="rect">
            <a:avLst/>
          </a:prstGeom>
          <a:noFill/>
          <a:ln>
            <a:solidFill>
              <a:schemeClr val="tx1"/>
            </a:solidFill>
          </a:ln>
        </p:spPr>
        <p:txBody>
          <a:bodyPr wrap="square" rtlCol="0">
            <a:spAutoFit/>
          </a:bodyPr>
          <a:lstStyle/>
          <a:p>
            <a:r>
              <a:rPr lang="en-GB" sz="2400" dirty="0"/>
              <a:t>Due to the increasing investment in Health Professional education there are considerably more students in the system, expected to graduate, over the next few years.  This together with other factors from our workforce modelling tools will inform the number of training places commissioned.</a:t>
            </a:r>
          </a:p>
        </p:txBody>
      </p:sp>
    </p:spTree>
    <p:extLst>
      <p:ext uri="{BB962C8B-B14F-4D97-AF65-F5344CB8AC3E}">
        <p14:creationId xmlns:p14="http://schemas.microsoft.com/office/powerpoint/2010/main" val="1612724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ubtitle 8"/>
          <p:cNvSpPr>
            <a:spLocks noGrp="1"/>
          </p:cNvSpPr>
          <p:nvPr>
            <p:ph type="subTitle" idx="1"/>
          </p:nvPr>
        </p:nvSpPr>
        <p:spPr>
          <a:xfrm>
            <a:off x="1524000" y="3794944"/>
            <a:ext cx="9144000" cy="1462856"/>
          </a:xfrm>
        </p:spPr>
        <p:txBody>
          <a:bodyPr>
            <a:normAutofit/>
          </a:bodyPr>
          <a:lstStyle/>
          <a:p>
            <a:r>
              <a:rPr lang="en-GB" dirty="0">
                <a:hlinkClick r:id="rId2"/>
              </a:rPr>
              <a:t>Stephen.griffiths2@wales.nhs.uk</a:t>
            </a:r>
            <a:endParaRPr lang="en-GB" dirty="0"/>
          </a:p>
          <a:p>
            <a:r>
              <a:rPr lang="en-GB" dirty="0">
                <a:hlinkClick r:id="rId3"/>
              </a:rPr>
              <a:t>Pushpinder.Mangat2@wales.nhs.uk</a:t>
            </a:r>
            <a:endParaRPr lang="en-GB" dirty="0"/>
          </a:p>
          <a:p>
            <a:r>
              <a:rPr lang="en-GB" dirty="0">
                <a:hlinkClick r:id="rId4"/>
              </a:rPr>
              <a:t>Martin.riley@wales.nhs.uk</a:t>
            </a:r>
            <a:endParaRPr lang="en-GB" dirty="0"/>
          </a:p>
          <a:p>
            <a:endParaRPr lang="en-GB" dirty="0"/>
          </a:p>
          <a:p>
            <a:endParaRPr lang="en-GB" dirty="0"/>
          </a:p>
        </p:txBody>
      </p:sp>
      <p:cxnSp>
        <p:nvCxnSpPr>
          <p:cNvPr id="4" name="Straight Connector 3"/>
          <p:cNvCxnSpPr/>
          <p:nvPr/>
        </p:nvCxnSpPr>
        <p:spPr>
          <a:xfrm flipV="1">
            <a:off x="0" y="5495636"/>
            <a:ext cx="12192000" cy="18473"/>
          </a:xfrm>
          <a:prstGeom prst="line">
            <a:avLst/>
          </a:prstGeom>
          <a:ln w="28575">
            <a:solidFill>
              <a:srgbClr val="3A497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36474" y="5773374"/>
            <a:ext cx="3769623" cy="886044"/>
          </a:xfrm>
          <a:prstGeom prst="rect">
            <a:avLst/>
          </a:prstGeom>
        </p:spPr>
      </p:pic>
      <p:sp>
        <p:nvSpPr>
          <p:cNvPr id="6" name="TextBox 5"/>
          <p:cNvSpPr txBox="1"/>
          <p:nvPr/>
        </p:nvSpPr>
        <p:spPr>
          <a:xfrm>
            <a:off x="6591192" y="5858389"/>
            <a:ext cx="5526916" cy="1046440"/>
          </a:xfrm>
          <a:prstGeom prst="rect">
            <a:avLst/>
          </a:prstGeom>
          <a:noFill/>
        </p:spPr>
        <p:txBody>
          <a:bodyPr wrap="square" rtlCol="0">
            <a:spAutoFit/>
          </a:bodyPr>
          <a:lstStyle/>
          <a:p>
            <a:r>
              <a:rPr lang="en-GB" sz="2000" b="1" dirty="0">
                <a:solidFill>
                  <a:srgbClr val="3A4972"/>
                </a:solidFill>
                <a:latin typeface="Bradley Hand ITC" panose="03070402050302030203" pitchFamily="66" charset="0"/>
              </a:rPr>
              <a:t>Trawsnewid y gweithlu ar gyfer Cymru iachach</a:t>
            </a:r>
          </a:p>
          <a:p>
            <a:endParaRPr lang="en-GB" sz="400" b="1" dirty="0">
              <a:solidFill>
                <a:srgbClr val="C1A875"/>
              </a:solidFill>
              <a:latin typeface="Bradley Hand ITC" panose="03070402050302030203" pitchFamily="66" charset="0"/>
            </a:endParaRPr>
          </a:p>
          <a:p>
            <a:r>
              <a:rPr lang="en-GB" sz="2000" b="1" dirty="0">
                <a:solidFill>
                  <a:srgbClr val="C1A875"/>
                </a:solidFill>
                <a:latin typeface="Bradley Hand ITC" panose="03070402050302030203" pitchFamily="66" charset="0"/>
              </a:rPr>
              <a:t>Transforming the workforce for a healthier Wales</a:t>
            </a:r>
          </a:p>
          <a:p>
            <a:endParaRPr lang="en-GB" b="1" dirty="0">
              <a:latin typeface="Bradley Hand ITC" panose="03070402050302030203" pitchFamily="66" charset="0"/>
            </a:endParaRPr>
          </a:p>
        </p:txBody>
      </p:sp>
      <p:sp>
        <p:nvSpPr>
          <p:cNvPr id="7" name="TextBox 6"/>
          <p:cNvSpPr txBox="1"/>
          <p:nvPr/>
        </p:nvSpPr>
        <p:spPr>
          <a:xfrm>
            <a:off x="4679267" y="5903307"/>
            <a:ext cx="1838035" cy="646331"/>
          </a:xfrm>
          <a:prstGeom prst="rect">
            <a:avLst/>
          </a:prstGeom>
          <a:noFill/>
        </p:spPr>
        <p:txBody>
          <a:bodyPr wrap="square" rtlCol="0">
            <a:spAutoFit/>
          </a:bodyPr>
          <a:lstStyle/>
          <a:p>
            <a:r>
              <a:rPr lang="en-GB" dirty="0">
                <a:solidFill>
                  <a:srgbClr val="C1A875"/>
                </a:solidFill>
                <a:latin typeface="Verdana" panose="020B0604030504040204" pitchFamily="34" charset="0"/>
                <a:ea typeface="Verdana" panose="020B0604030504040204" pitchFamily="34" charset="0"/>
                <a:cs typeface="Verdana" panose="020B0604030504040204" pitchFamily="34" charset="0"/>
              </a:rPr>
              <a:t>@AaGIC_GIG</a:t>
            </a:r>
          </a:p>
          <a:p>
            <a:r>
              <a:rPr lang="en-GB" dirty="0">
                <a:solidFill>
                  <a:srgbClr val="3A4972"/>
                </a:solidFill>
                <a:latin typeface="Verdana" panose="020B0604030504040204" pitchFamily="34" charset="0"/>
                <a:ea typeface="Verdana" panose="020B0604030504040204" pitchFamily="34" charset="0"/>
                <a:cs typeface="Verdana" panose="020B0604030504040204" pitchFamily="34" charset="0"/>
              </a:rPr>
              <a:t>@HEIW_NHS</a:t>
            </a:r>
          </a:p>
        </p:txBody>
      </p:sp>
      <p:pic>
        <p:nvPicPr>
          <p:cNvPr id="10" name="Picture 2" descr="C:\Users\st021129\AppData\Local\Microsoft\Windows\Temporary Internet Files\Content.IE5\C559BMRT\stress[1].jpg"/>
          <p:cNvPicPr>
            <a:picLocks noChangeAspect="1" noChangeArrowheads="1"/>
          </p:cNvPicPr>
          <p:nvPr/>
        </p:nvPicPr>
        <p:blipFill>
          <a:blip r:embed="rId6"/>
          <a:srcRect/>
          <a:stretch>
            <a:fillRect/>
          </a:stretch>
        </p:blipFill>
        <p:spPr bwMode="auto">
          <a:xfrm>
            <a:off x="3948150" y="183971"/>
            <a:ext cx="4295700" cy="3221775"/>
          </a:xfrm>
          <a:prstGeom prst="rect">
            <a:avLst/>
          </a:prstGeom>
          <a:noFill/>
        </p:spPr>
      </p:pic>
    </p:spTree>
    <p:extLst>
      <p:ext uri="{BB962C8B-B14F-4D97-AF65-F5344CB8AC3E}">
        <p14:creationId xmlns:p14="http://schemas.microsoft.com/office/powerpoint/2010/main" val="1043906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flipV="1">
            <a:off x="0" y="5495636"/>
            <a:ext cx="12192000" cy="18473"/>
          </a:xfrm>
          <a:prstGeom prst="line">
            <a:avLst/>
          </a:prstGeom>
          <a:ln w="28575">
            <a:solidFill>
              <a:srgbClr val="3A4972"/>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6474" y="5773374"/>
            <a:ext cx="3769623" cy="886044"/>
          </a:xfrm>
          <a:prstGeom prst="rect">
            <a:avLst/>
          </a:prstGeom>
        </p:spPr>
      </p:pic>
      <p:sp>
        <p:nvSpPr>
          <p:cNvPr id="7" name="TextBox 6"/>
          <p:cNvSpPr txBox="1"/>
          <p:nvPr/>
        </p:nvSpPr>
        <p:spPr>
          <a:xfrm>
            <a:off x="6591192" y="5858389"/>
            <a:ext cx="5526916" cy="1046440"/>
          </a:xfrm>
          <a:prstGeom prst="rect">
            <a:avLst/>
          </a:prstGeom>
          <a:noFill/>
        </p:spPr>
        <p:txBody>
          <a:bodyPr wrap="square" rtlCol="0">
            <a:spAutoFit/>
          </a:bodyPr>
          <a:lstStyle/>
          <a:p>
            <a:r>
              <a:rPr lang="en-GB" sz="2000" b="1" dirty="0">
                <a:solidFill>
                  <a:srgbClr val="3A4972"/>
                </a:solidFill>
                <a:latin typeface="Bradley Hand ITC" panose="03070402050302030203" pitchFamily="66" charset="0"/>
              </a:rPr>
              <a:t>Trawsnewid y gweithlu ar gyfer Cymru iachach</a:t>
            </a:r>
          </a:p>
          <a:p>
            <a:endParaRPr lang="en-GB" sz="400" b="1" dirty="0">
              <a:solidFill>
                <a:srgbClr val="C1A875"/>
              </a:solidFill>
              <a:latin typeface="Bradley Hand ITC" panose="03070402050302030203" pitchFamily="66" charset="0"/>
            </a:endParaRPr>
          </a:p>
          <a:p>
            <a:r>
              <a:rPr lang="en-GB" sz="2000" b="1" dirty="0">
                <a:solidFill>
                  <a:srgbClr val="C1A875"/>
                </a:solidFill>
                <a:latin typeface="Bradley Hand ITC" panose="03070402050302030203" pitchFamily="66" charset="0"/>
              </a:rPr>
              <a:t>Transforming the workforce for a healthier Wales</a:t>
            </a:r>
          </a:p>
          <a:p>
            <a:endParaRPr lang="en-GB" b="1" dirty="0">
              <a:latin typeface="Bradley Hand ITC" panose="03070402050302030203" pitchFamily="66" charset="0"/>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79670" y="5966074"/>
            <a:ext cx="573487" cy="573487"/>
          </a:xfrm>
          <a:prstGeom prst="rect">
            <a:avLst/>
          </a:prstGeom>
        </p:spPr>
      </p:pic>
      <p:sp>
        <p:nvSpPr>
          <p:cNvPr id="3" name="TextBox 2"/>
          <p:cNvSpPr txBox="1"/>
          <p:nvPr/>
        </p:nvSpPr>
        <p:spPr>
          <a:xfrm>
            <a:off x="4679267" y="5903307"/>
            <a:ext cx="1838035" cy="646331"/>
          </a:xfrm>
          <a:prstGeom prst="rect">
            <a:avLst/>
          </a:prstGeom>
          <a:noFill/>
        </p:spPr>
        <p:txBody>
          <a:bodyPr wrap="square" rtlCol="0">
            <a:spAutoFit/>
          </a:bodyPr>
          <a:lstStyle/>
          <a:p>
            <a:r>
              <a:rPr lang="en-GB" dirty="0">
                <a:solidFill>
                  <a:srgbClr val="C1A875"/>
                </a:solidFill>
                <a:latin typeface="Verdana" panose="020B0604030504040204" pitchFamily="34" charset="0"/>
                <a:ea typeface="Verdana" panose="020B0604030504040204" pitchFamily="34" charset="0"/>
                <a:cs typeface="Verdana" panose="020B0604030504040204" pitchFamily="34" charset="0"/>
              </a:rPr>
              <a:t>@AaGIC_GIG</a:t>
            </a:r>
          </a:p>
          <a:p>
            <a:r>
              <a:rPr lang="en-GB" dirty="0">
                <a:solidFill>
                  <a:srgbClr val="3A4972"/>
                </a:solidFill>
                <a:latin typeface="Verdana" panose="020B0604030504040204" pitchFamily="34" charset="0"/>
                <a:ea typeface="Verdana" panose="020B0604030504040204" pitchFamily="34" charset="0"/>
                <a:cs typeface="Verdana" panose="020B0604030504040204" pitchFamily="34" charset="0"/>
              </a:rPr>
              <a:t>@HEIW_NHS</a:t>
            </a:r>
          </a:p>
        </p:txBody>
      </p:sp>
      <p:sp>
        <p:nvSpPr>
          <p:cNvPr id="9" name="Content Placeholder 3"/>
          <p:cNvSpPr>
            <a:spLocks noGrp="1"/>
          </p:cNvSpPr>
          <p:nvPr>
            <p:ph idx="1"/>
          </p:nvPr>
        </p:nvSpPr>
        <p:spPr>
          <a:xfrm>
            <a:off x="470452" y="1010028"/>
            <a:ext cx="11251095" cy="4763346"/>
          </a:xfrm>
        </p:spPr>
        <p:txBody>
          <a:bodyPr>
            <a:normAutofit fontScale="70000" lnSpcReduction="20000"/>
          </a:bodyPr>
          <a:lstStyle/>
          <a:p>
            <a:pPr>
              <a:buFont typeface="Wingdings" panose="05000000000000000000" pitchFamily="2" charset="2"/>
              <a:buChar char="Ø"/>
            </a:pPr>
            <a:r>
              <a:rPr lang="en-GB" sz="3600" dirty="0"/>
              <a:t>COVID 19 – potential impact??</a:t>
            </a:r>
          </a:p>
          <a:p>
            <a:pPr lvl="1">
              <a:buFont typeface="Wingdings" panose="05000000000000000000" pitchFamily="2" charset="2"/>
              <a:buChar char="Ø"/>
            </a:pPr>
            <a:r>
              <a:rPr lang="en-GB" sz="3200" dirty="0"/>
              <a:t>Increased student attrition?</a:t>
            </a:r>
          </a:p>
          <a:p>
            <a:pPr lvl="1">
              <a:buFont typeface="Wingdings" panose="05000000000000000000" pitchFamily="2" charset="2"/>
              <a:buChar char="Ø"/>
            </a:pPr>
            <a:r>
              <a:rPr lang="en-GB" sz="3200" dirty="0"/>
              <a:t>Increased retirement?</a:t>
            </a:r>
          </a:p>
          <a:p>
            <a:pPr lvl="1">
              <a:buFont typeface="Wingdings" panose="05000000000000000000" pitchFamily="2" charset="2"/>
              <a:buChar char="Ø"/>
            </a:pPr>
            <a:r>
              <a:rPr lang="en-GB" sz="3200" dirty="0"/>
              <a:t>Increase/decrease in return to practice?</a:t>
            </a:r>
          </a:p>
          <a:p>
            <a:pPr lvl="1">
              <a:buFont typeface="Wingdings" panose="05000000000000000000" pitchFamily="2" charset="2"/>
              <a:buChar char="Ø"/>
            </a:pPr>
            <a:r>
              <a:rPr lang="en-GB" sz="3200" dirty="0"/>
              <a:t>Increased/decrease in application rates?</a:t>
            </a:r>
          </a:p>
          <a:p>
            <a:pPr lvl="1">
              <a:buFont typeface="Wingdings" panose="05000000000000000000" pitchFamily="2" charset="2"/>
              <a:buChar char="Ø"/>
            </a:pPr>
            <a:r>
              <a:rPr lang="en-GB" sz="3200" dirty="0"/>
              <a:t>Increased service demand long term impact on waiting times</a:t>
            </a:r>
          </a:p>
          <a:p>
            <a:pPr lvl="1">
              <a:buFont typeface="Wingdings" panose="05000000000000000000" pitchFamily="2" charset="2"/>
              <a:buChar char="Ø"/>
            </a:pPr>
            <a:r>
              <a:rPr lang="en-GB" sz="3200" dirty="0"/>
              <a:t>Decreased activity requiring greater level of service provision</a:t>
            </a:r>
          </a:p>
          <a:p>
            <a:pPr lvl="1">
              <a:buFont typeface="Wingdings" panose="05000000000000000000" pitchFamily="2" charset="2"/>
              <a:buChar char="Ø"/>
            </a:pPr>
            <a:r>
              <a:rPr lang="en-GB" sz="3200" dirty="0"/>
              <a:t>Impact on clinical placements for students and trainees</a:t>
            </a:r>
          </a:p>
          <a:p>
            <a:pPr marL="0" indent="0">
              <a:buNone/>
            </a:pPr>
            <a:endParaRPr lang="en-GB" sz="3600" dirty="0"/>
          </a:p>
          <a:p>
            <a:pPr>
              <a:buFont typeface="Wingdings" panose="05000000000000000000" pitchFamily="2" charset="2"/>
              <a:buChar char="Ø"/>
            </a:pPr>
            <a:r>
              <a:rPr lang="en-GB" sz="3600" dirty="0"/>
              <a:t>Education and training numbers for many staff groups are at the highest level for the past 20 years</a:t>
            </a:r>
          </a:p>
          <a:p>
            <a:pPr>
              <a:buFont typeface="Wingdings" panose="05000000000000000000" pitchFamily="2" charset="2"/>
              <a:buChar char="Ø"/>
            </a:pPr>
            <a:endParaRPr lang="en-GB" sz="3600" dirty="0"/>
          </a:p>
          <a:p>
            <a:pPr>
              <a:buFont typeface="Wingdings" panose="05000000000000000000" pitchFamily="2" charset="2"/>
              <a:buChar char="Ø"/>
            </a:pPr>
            <a:r>
              <a:rPr lang="en-GB" sz="3600" dirty="0"/>
              <a:t>Majority of students from 2018 start, have committed to work in Wales on graduation – but less than last year</a:t>
            </a:r>
          </a:p>
        </p:txBody>
      </p:sp>
      <p:sp>
        <p:nvSpPr>
          <p:cNvPr id="11" name="Title 1"/>
          <p:cNvSpPr>
            <a:spLocks noGrp="1"/>
          </p:cNvSpPr>
          <p:nvPr>
            <p:ph type="title"/>
          </p:nvPr>
        </p:nvSpPr>
        <p:spPr>
          <a:xfrm>
            <a:off x="838200" y="198582"/>
            <a:ext cx="10515600" cy="693260"/>
          </a:xfrm>
          <a:solidFill>
            <a:schemeClr val="accent1">
              <a:lumMod val="40000"/>
              <a:lumOff val="60000"/>
            </a:schemeClr>
          </a:solidFill>
        </p:spPr>
        <p:txBody>
          <a:bodyPr>
            <a:normAutofit fontScale="90000"/>
          </a:bodyPr>
          <a:lstStyle/>
          <a:p>
            <a:pPr algn="ctr"/>
            <a:r>
              <a:rPr lang="en-US" b="1" dirty="0"/>
              <a:t>Context</a:t>
            </a:r>
          </a:p>
        </p:txBody>
      </p:sp>
    </p:spTree>
    <p:extLst>
      <p:ext uri="{BB962C8B-B14F-4D97-AF65-F5344CB8AC3E}">
        <p14:creationId xmlns:p14="http://schemas.microsoft.com/office/powerpoint/2010/main" val="3900223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flipV="1">
            <a:off x="0" y="5495636"/>
            <a:ext cx="12192000" cy="18473"/>
          </a:xfrm>
          <a:prstGeom prst="line">
            <a:avLst/>
          </a:prstGeom>
          <a:ln w="28575">
            <a:solidFill>
              <a:srgbClr val="3A4972"/>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6474" y="5773374"/>
            <a:ext cx="3769623" cy="886044"/>
          </a:xfrm>
          <a:prstGeom prst="rect">
            <a:avLst/>
          </a:prstGeom>
        </p:spPr>
      </p:pic>
      <p:sp>
        <p:nvSpPr>
          <p:cNvPr id="7" name="TextBox 6"/>
          <p:cNvSpPr txBox="1"/>
          <p:nvPr/>
        </p:nvSpPr>
        <p:spPr>
          <a:xfrm>
            <a:off x="6591192" y="5858389"/>
            <a:ext cx="5526916" cy="1046440"/>
          </a:xfrm>
          <a:prstGeom prst="rect">
            <a:avLst/>
          </a:prstGeom>
          <a:noFill/>
        </p:spPr>
        <p:txBody>
          <a:bodyPr wrap="square" rtlCol="0">
            <a:spAutoFit/>
          </a:bodyPr>
          <a:lstStyle/>
          <a:p>
            <a:r>
              <a:rPr lang="en-GB" sz="2000" b="1" dirty="0">
                <a:solidFill>
                  <a:srgbClr val="3A4972"/>
                </a:solidFill>
                <a:latin typeface="Bradley Hand ITC" panose="03070402050302030203" pitchFamily="66" charset="0"/>
              </a:rPr>
              <a:t>Trawsnewid y gweithlu ar gyfer Cymru iachach</a:t>
            </a:r>
          </a:p>
          <a:p>
            <a:endParaRPr lang="en-GB" sz="400" b="1" dirty="0">
              <a:solidFill>
                <a:srgbClr val="C1A875"/>
              </a:solidFill>
              <a:latin typeface="Bradley Hand ITC" panose="03070402050302030203" pitchFamily="66" charset="0"/>
            </a:endParaRPr>
          </a:p>
          <a:p>
            <a:r>
              <a:rPr lang="en-GB" sz="2000" b="1" dirty="0">
                <a:solidFill>
                  <a:srgbClr val="C1A875"/>
                </a:solidFill>
                <a:latin typeface="Bradley Hand ITC" panose="03070402050302030203" pitchFamily="66" charset="0"/>
              </a:rPr>
              <a:t>Transforming the workforce for a healthier Wales</a:t>
            </a:r>
          </a:p>
          <a:p>
            <a:endParaRPr lang="en-GB" b="1" dirty="0">
              <a:latin typeface="Bradley Hand ITC" panose="03070402050302030203" pitchFamily="66" charset="0"/>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79670" y="5966074"/>
            <a:ext cx="573487" cy="573487"/>
          </a:xfrm>
          <a:prstGeom prst="rect">
            <a:avLst/>
          </a:prstGeom>
        </p:spPr>
      </p:pic>
      <p:sp>
        <p:nvSpPr>
          <p:cNvPr id="3" name="TextBox 2"/>
          <p:cNvSpPr txBox="1"/>
          <p:nvPr/>
        </p:nvSpPr>
        <p:spPr>
          <a:xfrm>
            <a:off x="4679267" y="5903307"/>
            <a:ext cx="1838035" cy="646331"/>
          </a:xfrm>
          <a:prstGeom prst="rect">
            <a:avLst/>
          </a:prstGeom>
          <a:noFill/>
        </p:spPr>
        <p:txBody>
          <a:bodyPr wrap="square" rtlCol="0">
            <a:spAutoFit/>
          </a:bodyPr>
          <a:lstStyle/>
          <a:p>
            <a:r>
              <a:rPr lang="en-GB" dirty="0">
                <a:solidFill>
                  <a:srgbClr val="C1A875"/>
                </a:solidFill>
                <a:latin typeface="Verdana" panose="020B0604030504040204" pitchFamily="34" charset="0"/>
                <a:ea typeface="Verdana" panose="020B0604030504040204" pitchFamily="34" charset="0"/>
                <a:cs typeface="Verdana" panose="020B0604030504040204" pitchFamily="34" charset="0"/>
              </a:rPr>
              <a:t>@AaGIC_GIG</a:t>
            </a:r>
          </a:p>
          <a:p>
            <a:r>
              <a:rPr lang="en-GB" dirty="0">
                <a:solidFill>
                  <a:srgbClr val="3A4972"/>
                </a:solidFill>
                <a:latin typeface="Verdana" panose="020B0604030504040204" pitchFamily="34" charset="0"/>
                <a:ea typeface="Verdana" panose="020B0604030504040204" pitchFamily="34" charset="0"/>
                <a:cs typeface="Verdana" panose="020B0604030504040204" pitchFamily="34" charset="0"/>
              </a:rPr>
              <a:t>@HEIW_NHS</a:t>
            </a:r>
          </a:p>
        </p:txBody>
      </p:sp>
      <p:cxnSp>
        <p:nvCxnSpPr>
          <p:cNvPr id="13" name="Straight Connector 12"/>
          <p:cNvCxnSpPr/>
          <p:nvPr/>
        </p:nvCxnSpPr>
        <p:spPr>
          <a:xfrm>
            <a:off x="916709" y="1145887"/>
            <a:ext cx="10030691" cy="0"/>
          </a:xfrm>
          <a:prstGeom prst="line">
            <a:avLst/>
          </a:prstGeom>
        </p:spPr>
        <p:style>
          <a:lnRef idx="1">
            <a:schemeClr val="accent1"/>
          </a:lnRef>
          <a:fillRef idx="0">
            <a:schemeClr val="accent1"/>
          </a:fillRef>
          <a:effectRef idx="0">
            <a:schemeClr val="accent1"/>
          </a:effectRef>
          <a:fontRef idx="minor">
            <a:schemeClr val="tx1"/>
          </a:fontRef>
        </p:style>
      </p:cxnSp>
      <p:sp>
        <p:nvSpPr>
          <p:cNvPr id="4" name="Content Placeholder 3"/>
          <p:cNvSpPr>
            <a:spLocks noGrp="1"/>
          </p:cNvSpPr>
          <p:nvPr>
            <p:ph idx="1"/>
          </p:nvPr>
        </p:nvSpPr>
        <p:spPr>
          <a:xfrm>
            <a:off x="838200" y="1504742"/>
            <a:ext cx="10515600" cy="4207371"/>
          </a:xfrm>
        </p:spPr>
        <p:txBody>
          <a:bodyPr>
            <a:normAutofit fontScale="70000" lnSpcReduction="20000"/>
          </a:bodyPr>
          <a:lstStyle/>
          <a:p>
            <a:pPr marL="0" indent="0">
              <a:buNone/>
            </a:pPr>
            <a:r>
              <a:rPr lang="en-GB" dirty="0"/>
              <a:t>Key messages for England (but position similar in Wales):</a:t>
            </a:r>
          </a:p>
          <a:p>
            <a:pPr marL="984250"/>
            <a:r>
              <a:rPr lang="en-GB" dirty="0"/>
              <a:t>Workforce growth slower in the past decade compared to previous decade – despite growing need</a:t>
            </a:r>
          </a:p>
          <a:p>
            <a:pPr marL="984250"/>
            <a:endParaRPr lang="en-GB" dirty="0"/>
          </a:p>
          <a:p>
            <a:pPr marL="984250"/>
            <a:r>
              <a:rPr lang="en-GB" dirty="0"/>
              <a:t>Projects significant workforce shortages in some areas:</a:t>
            </a:r>
          </a:p>
          <a:p>
            <a:pPr marL="1441450" lvl="2"/>
            <a:r>
              <a:rPr lang="en-GB" dirty="0"/>
              <a:t>Nursing - over 100,000 by 2028/29 </a:t>
            </a:r>
          </a:p>
          <a:p>
            <a:pPr marL="1441450" lvl="2"/>
            <a:r>
              <a:rPr lang="en-GB" dirty="0"/>
              <a:t>GP’s – number of patients per permanent GP continues to increase</a:t>
            </a:r>
          </a:p>
          <a:p>
            <a:pPr marL="1212850" lvl="2" indent="0">
              <a:buNone/>
            </a:pPr>
            <a:endParaRPr lang="en-GB" dirty="0"/>
          </a:p>
          <a:p>
            <a:pPr marL="984250"/>
            <a:r>
              <a:rPr lang="en-GB" dirty="0"/>
              <a:t>Increasing skill mix to meet workforce needs:</a:t>
            </a:r>
          </a:p>
          <a:p>
            <a:pPr marL="1441450" lvl="2"/>
            <a:r>
              <a:rPr lang="en-GB" dirty="0"/>
              <a:t>Pharmacists</a:t>
            </a:r>
          </a:p>
          <a:p>
            <a:pPr marL="1441450" lvl="2"/>
            <a:r>
              <a:rPr lang="en-GB" dirty="0"/>
              <a:t>AHP </a:t>
            </a:r>
          </a:p>
          <a:p>
            <a:pPr marL="1441450" lvl="2"/>
            <a:r>
              <a:rPr lang="en-GB" dirty="0"/>
              <a:t>Support workers</a:t>
            </a:r>
          </a:p>
          <a:p>
            <a:pPr marL="1441450" lvl="2"/>
            <a:endParaRPr lang="en-GB" dirty="0"/>
          </a:p>
          <a:p>
            <a:pPr marL="0" indent="0" algn="ctr">
              <a:buNone/>
            </a:pPr>
            <a:r>
              <a:rPr lang="en-GB" b="1" dirty="0">
                <a:solidFill>
                  <a:srgbClr val="FF0000"/>
                </a:solidFill>
              </a:rPr>
              <a:t>Conclusion of the report is that the NHS workforce needs to grow and there is a need to invest in education and training</a:t>
            </a:r>
          </a:p>
          <a:p>
            <a:endParaRPr lang="en-GB" dirty="0"/>
          </a:p>
        </p:txBody>
      </p:sp>
      <p:sp>
        <p:nvSpPr>
          <p:cNvPr id="8" name="Title 7"/>
          <p:cNvSpPr>
            <a:spLocks noGrp="1"/>
          </p:cNvSpPr>
          <p:nvPr>
            <p:ph type="title"/>
          </p:nvPr>
        </p:nvSpPr>
        <p:spPr>
          <a:xfrm>
            <a:off x="838200" y="116412"/>
            <a:ext cx="10515600" cy="1325563"/>
          </a:xfrm>
          <a:solidFill>
            <a:schemeClr val="accent1">
              <a:lumMod val="40000"/>
              <a:lumOff val="60000"/>
            </a:schemeClr>
          </a:solidFill>
        </p:spPr>
        <p:txBody>
          <a:bodyPr>
            <a:normAutofit/>
          </a:bodyPr>
          <a:lstStyle/>
          <a:p>
            <a:r>
              <a:rPr lang="en-GB" sz="4000" b="1" dirty="0"/>
              <a:t>Health and social care workforce – Priorities for the next government 				</a:t>
            </a:r>
            <a:r>
              <a:rPr lang="en-GB" sz="2200" b="1" dirty="0"/>
              <a:t>The Health Foundation (2019)</a:t>
            </a:r>
          </a:p>
        </p:txBody>
      </p:sp>
    </p:spTree>
    <p:extLst>
      <p:ext uri="{BB962C8B-B14F-4D97-AF65-F5344CB8AC3E}">
        <p14:creationId xmlns:p14="http://schemas.microsoft.com/office/powerpoint/2010/main" val="21996144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flipV="1">
            <a:off x="0" y="5495636"/>
            <a:ext cx="12192000" cy="18473"/>
          </a:xfrm>
          <a:prstGeom prst="line">
            <a:avLst/>
          </a:prstGeom>
          <a:ln w="28575">
            <a:solidFill>
              <a:srgbClr val="3A4972"/>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6474" y="5773374"/>
            <a:ext cx="3769623" cy="886044"/>
          </a:xfrm>
          <a:prstGeom prst="rect">
            <a:avLst/>
          </a:prstGeom>
        </p:spPr>
      </p:pic>
      <p:sp>
        <p:nvSpPr>
          <p:cNvPr id="7" name="TextBox 6"/>
          <p:cNvSpPr txBox="1"/>
          <p:nvPr/>
        </p:nvSpPr>
        <p:spPr>
          <a:xfrm>
            <a:off x="6591192" y="5858389"/>
            <a:ext cx="5526916" cy="1046440"/>
          </a:xfrm>
          <a:prstGeom prst="rect">
            <a:avLst/>
          </a:prstGeom>
          <a:noFill/>
        </p:spPr>
        <p:txBody>
          <a:bodyPr wrap="square" rtlCol="0">
            <a:spAutoFit/>
          </a:bodyPr>
          <a:lstStyle/>
          <a:p>
            <a:r>
              <a:rPr lang="en-GB" sz="2000" b="1" dirty="0">
                <a:solidFill>
                  <a:srgbClr val="3A4972"/>
                </a:solidFill>
                <a:latin typeface="Bradley Hand ITC" panose="03070402050302030203" pitchFamily="66" charset="0"/>
              </a:rPr>
              <a:t>Trawsnewid y gweithlu ar gyfer Cymru iachach</a:t>
            </a:r>
          </a:p>
          <a:p>
            <a:endParaRPr lang="en-GB" sz="400" b="1" dirty="0">
              <a:solidFill>
                <a:srgbClr val="C1A875"/>
              </a:solidFill>
              <a:latin typeface="Bradley Hand ITC" panose="03070402050302030203" pitchFamily="66" charset="0"/>
            </a:endParaRPr>
          </a:p>
          <a:p>
            <a:r>
              <a:rPr lang="en-GB" sz="2000" b="1" dirty="0">
                <a:solidFill>
                  <a:srgbClr val="C1A875"/>
                </a:solidFill>
                <a:latin typeface="Bradley Hand ITC" panose="03070402050302030203" pitchFamily="66" charset="0"/>
              </a:rPr>
              <a:t>Transforming the workforce for a healthier Wales</a:t>
            </a:r>
          </a:p>
          <a:p>
            <a:endParaRPr lang="en-GB" b="1" dirty="0">
              <a:latin typeface="Bradley Hand ITC" panose="03070402050302030203" pitchFamily="66" charset="0"/>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79670" y="5966074"/>
            <a:ext cx="573487" cy="573487"/>
          </a:xfrm>
          <a:prstGeom prst="rect">
            <a:avLst/>
          </a:prstGeom>
        </p:spPr>
      </p:pic>
      <p:sp>
        <p:nvSpPr>
          <p:cNvPr id="3" name="TextBox 2"/>
          <p:cNvSpPr txBox="1"/>
          <p:nvPr/>
        </p:nvSpPr>
        <p:spPr>
          <a:xfrm>
            <a:off x="4679267" y="5903307"/>
            <a:ext cx="1838035" cy="646331"/>
          </a:xfrm>
          <a:prstGeom prst="rect">
            <a:avLst/>
          </a:prstGeom>
          <a:noFill/>
        </p:spPr>
        <p:txBody>
          <a:bodyPr wrap="square" rtlCol="0">
            <a:spAutoFit/>
          </a:bodyPr>
          <a:lstStyle/>
          <a:p>
            <a:r>
              <a:rPr lang="en-GB" dirty="0">
                <a:solidFill>
                  <a:srgbClr val="C1A875"/>
                </a:solidFill>
                <a:latin typeface="Verdana" panose="020B0604030504040204" pitchFamily="34" charset="0"/>
                <a:ea typeface="Verdana" panose="020B0604030504040204" pitchFamily="34" charset="0"/>
                <a:cs typeface="Verdana" panose="020B0604030504040204" pitchFamily="34" charset="0"/>
              </a:rPr>
              <a:t>@AaGIC_GIG</a:t>
            </a:r>
          </a:p>
          <a:p>
            <a:r>
              <a:rPr lang="en-GB" dirty="0">
                <a:solidFill>
                  <a:srgbClr val="3A4972"/>
                </a:solidFill>
                <a:latin typeface="Verdana" panose="020B0604030504040204" pitchFamily="34" charset="0"/>
                <a:ea typeface="Verdana" panose="020B0604030504040204" pitchFamily="34" charset="0"/>
                <a:cs typeface="Verdana" panose="020B0604030504040204" pitchFamily="34" charset="0"/>
              </a:rPr>
              <a:t>@HEIW_NHS</a:t>
            </a:r>
          </a:p>
        </p:txBody>
      </p:sp>
      <p:cxnSp>
        <p:nvCxnSpPr>
          <p:cNvPr id="13" name="Straight Connector 12"/>
          <p:cNvCxnSpPr/>
          <p:nvPr/>
        </p:nvCxnSpPr>
        <p:spPr>
          <a:xfrm>
            <a:off x="916709" y="1145887"/>
            <a:ext cx="10030691" cy="0"/>
          </a:xfrm>
          <a:prstGeom prst="line">
            <a:avLst/>
          </a:prstGeom>
        </p:spPr>
        <p:style>
          <a:lnRef idx="1">
            <a:schemeClr val="accent1"/>
          </a:lnRef>
          <a:fillRef idx="0">
            <a:schemeClr val="accent1"/>
          </a:fillRef>
          <a:effectRef idx="0">
            <a:schemeClr val="accent1"/>
          </a:effectRef>
          <a:fontRef idx="minor">
            <a:schemeClr val="tx1"/>
          </a:fontRef>
        </p:style>
      </p:cxnSp>
      <p:sp>
        <p:nvSpPr>
          <p:cNvPr id="4" name="Content Placeholder 3"/>
          <p:cNvSpPr>
            <a:spLocks noGrp="1"/>
          </p:cNvSpPr>
          <p:nvPr>
            <p:ph idx="1"/>
          </p:nvPr>
        </p:nvSpPr>
        <p:spPr>
          <a:xfrm>
            <a:off x="838200" y="1281069"/>
            <a:ext cx="10515600" cy="4351338"/>
          </a:xfrm>
        </p:spPr>
        <p:txBody>
          <a:bodyPr>
            <a:normAutofit fontScale="62500" lnSpcReduction="20000"/>
          </a:bodyPr>
          <a:lstStyle/>
          <a:p>
            <a:pPr marL="355600" lvl="0" indent="-355600">
              <a:buFont typeface="Wingdings" panose="05000000000000000000" pitchFamily="2" charset="2"/>
              <a:buChar char="§"/>
            </a:pPr>
            <a:r>
              <a:rPr lang="en-GB" dirty="0"/>
              <a:t>In recognising that investment in training and education is paid back within a very short time after graduation, Education and Training Plans will be based on workforce need – and the case made where this requires increased investment.</a:t>
            </a:r>
          </a:p>
          <a:p>
            <a:pPr marL="0" lvl="0" indent="0">
              <a:buNone/>
            </a:pPr>
            <a:endParaRPr lang="en-GB" dirty="0"/>
          </a:p>
          <a:p>
            <a:pPr marL="355600" lvl="0" indent="-355600">
              <a:buFont typeface="Wingdings" panose="05000000000000000000" pitchFamily="2" charset="2"/>
              <a:buChar char="§"/>
            </a:pPr>
            <a:r>
              <a:rPr lang="en-GB" dirty="0"/>
              <a:t>Recommendations within the paper will not be based on a single year’s workforce need but will be informed by:</a:t>
            </a:r>
          </a:p>
          <a:p>
            <a:pPr marL="1105408" lvl="2" indent="-355600">
              <a:buFont typeface="Wingdings" panose="05000000000000000000" pitchFamily="2" charset="2"/>
              <a:buChar char="§"/>
            </a:pPr>
            <a:r>
              <a:rPr lang="en-GB" sz="2500" dirty="0"/>
              <a:t>IMTP’s </a:t>
            </a:r>
          </a:p>
          <a:p>
            <a:pPr marL="1105408" lvl="2" indent="-355600">
              <a:buFont typeface="Wingdings" panose="05000000000000000000" pitchFamily="2" charset="2"/>
              <a:buChar char="§"/>
            </a:pPr>
            <a:r>
              <a:rPr lang="en-GB" sz="2500" dirty="0"/>
              <a:t>wider available workforce intelligence</a:t>
            </a:r>
          </a:p>
          <a:p>
            <a:pPr marL="1105408" lvl="2" indent="-355600">
              <a:buFont typeface="Wingdings" panose="05000000000000000000" pitchFamily="2" charset="2"/>
              <a:buChar char="§"/>
            </a:pPr>
            <a:r>
              <a:rPr lang="en-GB" sz="2500" dirty="0"/>
              <a:t>capacity within the system to support training/student/trainees.</a:t>
            </a:r>
          </a:p>
          <a:p>
            <a:pPr marL="355600" indent="-355600">
              <a:buNone/>
            </a:pPr>
            <a:endParaRPr lang="en-GB" dirty="0"/>
          </a:p>
          <a:p>
            <a:pPr marL="355600" lvl="0" indent="-355600">
              <a:buFont typeface="Wingdings" panose="05000000000000000000" pitchFamily="2" charset="2"/>
              <a:buChar char="§"/>
            </a:pPr>
            <a:r>
              <a:rPr lang="en-GB" dirty="0"/>
              <a:t>Welsh Government will continue to sign off the Education and Training plan and will need to commit to expenditure in advance of the overall health budget being agreed – timescales for training</a:t>
            </a:r>
          </a:p>
          <a:p>
            <a:pPr marL="355600" lvl="0" indent="-355600">
              <a:buFont typeface="Wingdings" panose="05000000000000000000" pitchFamily="2" charset="2"/>
              <a:buChar char="§"/>
            </a:pPr>
            <a:endParaRPr lang="en-GB" dirty="0"/>
          </a:p>
          <a:p>
            <a:pPr marL="355600" lvl="0" indent="-355600">
              <a:buFont typeface="Wingdings" panose="05000000000000000000" pitchFamily="2" charset="2"/>
              <a:buChar char="§"/>
            </a:pPr>
            <a:r>
              <a:rPr lang="en-GB" dirty="0"/>
              <a:t>HEIW will </a:t>
            </a:r>
            <a:r>
              <a:rPr lang="en-GB" b="1" dirty="0"/>
              <a:t>engage with stakeholders</a:t>
            </a:r>
            <a:r>
              <a:rPr lang="en-GB" dirty="0"/>
              <a:t> (recognising the constraints COVID 19 is placing on this), to ensure:</a:t>
            </a:r>
            <a:endParaRPr lang="en-GB" sz="1800" dirty="0"/>
          </a:p>
          <a:p>
            <a:endParaRPr lang="en-GB" dirty="0"/>
          </a:p>
        </p:txBody>
      </p:sp>
      <p:sp>
        <p:nvSpPr>
          <p:cNvPr id="8" name="Title 7"/>
          <p:cNvSpPr>
            <a:spLocks noGrp="1"/>
          </p:cNvSpPr>
          <p:nvPr>
            <p:ph type="title"/>
          </p:nvPr>
        </p:nvSpPr>
        <p:spPr>
          <a:xfrm>
            <a:off x="756007" y="198582"/>
            <a:ext cx="10515600" cy="856220"/>
          </a:xfrm>
          <a:solidFill>
            <a:schemeClr val="accent1">
              <a:lumMod val="40000"/>
              <a:lumOff val="60000"/>
            </a:schemeClr>
          </a:solidFill>
        </p:spPr>
        <p:txBody>
          <a:bodyPr/>
          <a:lstStyle/>
          <a:p>
            <a:pPr algn="ctr"/>
            <a:r>
              <a:rPr lang="en-GB" b="1" dirty="0"/>
              <a:t>Approach for 2021/22</a:t>
            </a:r>
            <a:endParaRPr lang="en-GB" dirty="0"/>
          </a:p>
        </p:txBody>
      </p:sp>
    </p:spTree>
    <p:extLst>
      <p:ext uri="{BB962C8B-B14F-4D97-AF65-F5344CB8AC3E}">
        <p14:creationId xmlns:p14="http://schemas.microsoft.com/office/powerpoint/2010/main" val="24139773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flipV="1">
            <a:off x="0" y="5587429"/>
            <a:ext cx="12192000" cy="18473"/>
          </a:xfrm>
          <a:prstGeom prst="line">
            <a:avLst/>
          </a:prstGeom>
          <a:ln w="28575">
            <a:solidFill>
              <a:srgbClr val="3A4972"/>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6474" y="5773374"/>
            <a:ext cx="3769623" cy="886044"/>
          </a:xfrm>
          <a:prstGeom prst="rect">
            <a:avLst/>
          </a:prstGeom>
        </p:spPr>
      </p:pic>
      <p:sp>
        <p:nvSpPr>
          <p:cNvPr id="7" name="TextBox 6"/>
          <p:cNvSpPr txBox="1"/>
          <p:nvPr/>
        </p:nvSpPr>
        <p:spPr>
          <a:xfrm>
            <a:off x="6591192" y="5858389"/>
            <a:ext cx="5526916" cy="1046440"/>
          </a:xfrm>
          <a:prstGeom prst="rect">
            <a:avLst/>
          </a:prstGeom>
          <a:noFill/>
        </p:spPr>
        <p:txBody>
          <a:bodyPr wrap="square" rtlCol="0">
            <a:spAutoFit/>
          </a:bodyPr>
          <a:lstStyle/>
          <a:p>
            <a:r>
              <a:rPr lang="en-GB" sz="2000" b="1" dirty="0">
                <a:solidFill>
                  <a:srgbClr val="3A4972"/>
                </a:solidFill>
                <a:latin typeface="Bradley Hand ITC" panose="03070402050302030203" pitchFamily="66" charset="0"/>
              </a:rPr>
              <a:t>Trawsnewid y gweithlu ar gyfer Cymru iachach</a:t>
            </a:r>
          </a:p>
          <a:p>
            <a:endParaRPr lang="en-GB" sz="400" b="1" dirty="0">
              <a:solidFill>
                <a:srgbClr val="C1A875"/>
              </a:solidFill>
              <a:latin typeface="Bradley Hand ITC" panose="03070402050302030203" pitchFamily="66" charset="0"/>
            </a:endParaRPr>
          </a:p>
          <a:p>
            <a:r>
              <a:rPr lang="en-GB" sz="2000" b="1" dirty="0">
                <a:solidFill>
                  <a:srgbClr val="C1A875"/>
                </a:solidFill>
                <a:latin typeface="Bradley Hand ITC" panose="03070402050302030203" pitchFamily="66" charset="0"/>
              </a:rPr>
              <a:t>Transforming the workforce for a healthier Wales</a:t>
            </a:r>
          </a:p>
          <a:p>
            <a:endParaRPr lang="en-GB" b="1" dirty="0">
              <a:latin typeface="Bradley Hand ITC" panose="03070402050302030203" pitchFamily="66" charset="0"/>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79670" y="5966074"/>
            <a:ext cx="573487" cy="573487"/>
          </a:xfrm>
          <a:prstGeom prst="rect">
            <a:avLst/>
          </a:prstGeom>
        </p:spPr>
      </p:pic>
      <p:sp>
        <p:nvSpPr>
          <p:cNvPr id="3" name="TextBox 2"/>
          <p:cNvSpPr txBox="1"/>
          <p:nvPr/>
        </p:nvSpPr>
        <p:spPr>
          <a:xfrm>
            <a:off x="4679267" y="5903307"/>
            <a:ext cx="1838035" cy="646331"/>
          </a:xfrm>
          <a:prstGeom prst="rect">
            <a:avLst/>
          </a:prstGeom>
          <a:noFill/>
        </p:spPr>
        <p:txBody>
          <a:bodyPr wrap="square" rtlCol="0">
            <a:spAutoFit/>
          </a:bodyPr>
          <a:lstStyle/>
          <a:p>
            <a:r>
              <a:rPr lang="en-GB" dirty="0">
                <a:solidFill>
                  <a:srgbClr val="C1A875"/>
                </a:solidFill>
                <a:latin typeface="Verdana" panose="020B0604030504040204" pitchFamily="34" charset="0"/>
                <a:ea typeface="Verdana" panose="020B0604030504040204" pitchFamily="34" charset="0"/>
                <a:cs typeface="Verdana" panose="020B0604030504040204" pitchFamily="34" charset="0"/>
              </a:rPr>
              <a:t>@AaGIC_GIG</a:t>
            </a:r>
          </a:p>
          <a:p>
            <a:r>
              <a:rPr lang="en-GB" dirty="0">
                <a:solidFill>
                  <a:srgbClr val="3A4972"/>
                </a:solidFill>
                <a:latin typeface="Verdana" panose="020B0604030504040204" pitchFamily="34" charset="0"/>
                <a:ea typeface="Verdana" panose="020B0604030504040204" pitchFamily="34" charset="0"/>
                <a:cs typeface="Verdana" panose="020B0604030504040204" pitchFamily="34" charset="0"/>
              </a:rPr>
              <a:t>@HEIW_NHS</a:t>
            </a:r>
          </a:p>
        </p:txBody>
      </p:sp>
      <p:sp>
        <p:nvSpPr>
          <p:cNvPr id="11" name="Content Placeholder 2"/>
          <p:cNvSpPr>
            <a:spLocks noGrp="1"/>
          </p:cNvSpPr>
          <p:nvPr>
            <p:ph idx="1"/>
          </p:nvPr>
        </p:nvSpPr>
        <p:spPr>
          <a:xfrm>
            <a:off x="745436" y="1238910"/>
            <a:ext cx="4899990" cy="4181048"/>
          </a:xfrm>
          <a:ln w="38100">
            <a:solidFill>
              <a:schemeClr val="tx1"/>
            </a:solidFill>
          </a:ln>
        </p:spPr>
        <p:txBody>
          <a:bodyPr>
            <a:normAutofit fontScale="92500" lnSpcReduction="20000"/>
          </a:bodyPr>
          <a:lstStyle/>
          <a:p>
            <a:r>
              <a:rPr lang="en-GB" dirty="0"/>
              <a:t>April – June: </a:t>
            </a:r>
          </a:p>
          <a:p>
            <a:pPr lvl="1">
              <a:buFont typeface="Wingdings" panose="05000000000000000000" pitchFamily="2" charset="2"/>
              <a:buChar char="Ø"/>
            </a:pPr>
            <a:r>
              <a:rPr lang="en-GB" dirty="0"/>
              <a:t>Collation of organisation education commissioning pro formas and staff projections</a:t>
            </a:r>
          </a:p>
          <a:p>
            <a:pPr lvl="1">
              <a:buFont typeface="Wingdings" panose="05000000000000000000" pitchFamily="2" charset="2"/>
              <a:buChar char="Ø"/>
            </a:pPr>
            <a:r>
              <a:rPr lang="en-GB" dirty="0"/>
              <a:t>Review against HEIW data and modelling</a:t>
            </a:r>
          </a:p>
          <a:p>
            <a:pPr lvl="1">
              <a:buFont typeface="Wingdings" panose="05000000000000000000" pitchFamily="2" charset="2"/>
              <a:buChar char="Ø"/>
            </a:pPr>
            <a:r>
              <a:rPr lang="en-GB" dirty="0"/>
              <a:t>Queries picked up with individual organisations</a:t>
            </a:r>
          </a:p>
          <a:p>
            <a:pPr lvl="1">
              <a:buFont typeface="Wingdings" panose="05000000000000000000" pitchFamily="2" charset="2"/>
              <a:buChar char="Ø"/>
            </a:pPr>
            <a:r>
              <a:rPr lang="en-GB" dirty="0"/>
              <a:t>Review of medical specialties and organisation submissions</a:t>
            </a:r>
          </a:p>
          <a:p>
            <a:pPr lvl="1">
              <a:buFont typeface="Wingdings" panose="05000000000000000000" pitchFamily="2" charset="2"/>
              <a:buChar char="Ø"/>
            </a:pPr>
            <a:r>
              <a:rPr lang="en-GB" dirty="0"/>
              <a:t>Engagement with stakeholders</a:t>
            </a:r>
          </a:p>
          <a:p>
            <a:pPr marL="457200" lvl="1" indent="0">
              <a:buNone/>
            </a:pPr>
            <a:endParaRPr lang="en-GB" dirty="0"/>
          </a:p>
          <a:p>
            <a:r>
              <a:rPr lang="en-GB" dirty="0"/>
              <a:t>June / July: Draft plan produced</a:t>
            </a:r>
          </a:p>
        </p:txBody>
      </p:sp>
      <p:sp>
        <p:nvSpPr>
          <p:cNvPr id="12" name="Title 1"/>
          <p:cNvSpPr>
            <a:spLocks noGrp="1"/>
          </p:cNvSpPr>
          <p:nvPr>
            <p:ph type="title"/>
          </p:nvPr>
        </p:nvSpPr>
        <p:spPr>
          <a:xfrm>
            <a:off x="838200" y="198582"/>
            <a:ext cx="10515600" cy="762000"/>
          </a:xfrm>
          <a:solidFill>
            <a:schemeClr val="accent1">
              <a:lumMod val="40000"/>
              <a:lumOff val="60000"/>
            </a:schemeClr>
          </a:solidFill>
        </p:spPr>
        <p:txBody>
          <a:bodyPr/>
          <a:lstStyle/>
          <a:p>
            <a:pPr algn="ctr"/>
            <a:r>
              <a:rPr lang="en-GB" b="1" dirty="0"/>
              <a:t>Current Annual Cycle  </a:t>
            </a:r>
          </a:p>
        </p:txBody>
      </p:sp>
      <p:cxnSp>
        <p:nvCxnSpPr>
          <p:cNvPr id="13" name="Straight Connector 12"/>
          <p:cNvCxnSpPr/>
          <p:nvPr/>
        </p:nvCxnSpPr>
        <p:spPr>
          <a:xfrm>
            <a:off x="988291" y="960582"/>
            <a:ext cx="10030691"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Content Placeholder 2">
            <a:extLst>
              <a:ext uri="{FF2B5EF4-FFF2-40B4-BE49-F238E27FC236}">
                <a16:creationId xmlns:a16="http://schemas.microsoft.com/office/drawing/2014/main" id="{349F7FB6-151E-4265-8F76-9E406C49B675}"/>
              </a:ext>
            </a:extLst>
          </p:cNvPr>
          <p:cNvSpPr txBox="1">
            <a:spLocks/>
          </p:cNvSpPr>
          <p:nvPr/>
        </p:nvSpPr>
        <p:spPr>
          <a:xfrm>
            <a:off x="6546576" y="1265995"/>
            <a:ext cx="4807224" cy="4153962"/>
          </a:xfrm>
          <a:prstGeom prst="rect">
            <a:avLst/>
          </a:prstGeom>
          <a:ln w="38100">
            <a:solidFill>
              <a:schemeClr val="tx1"/>
            </a:solidFill>
          </a:ln>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July: </a:t>
            </a:r>
          </a:p>
          <a:p>
            <a:pPr lvl="1">
              <a:buFont typeface="Wingdings" panose="05000000000000000000" pitchFamily="2" charset="2"/>
              <a:buChar char="Ø"/>
            </a:pPr>
            <a:r>
              <a:rPr lang="en-GB" dirty="0"/>
              <a:t>CEO meeting</a:t>
            </a:r>
          </a:p>
          <a:p>
            <a:pPr lvl="1">
              <a:buFont typeface="Wingdings" panose="05000000000000000000" pitchFamily="2" charset="2"/>
              <a:buChar char="Ø"/>
            </a:pPr>
            <a:r>
              <a:rPr lang="en-GB" dirty="0"/>
              <a:t>NEB meeting</a:t>
            </a:r>
          </a:p>
          <a:p>
            <a:pPr lvl="1">
              <a:buFont typeface="Wingdings" panose="05000000000000000000" pitchFamily="2" charset="2"/>
              <a:buChar char="Ø"/>
            </a:pPr>
            <a:r>
              <a:rPr lang="en-GB" dirty="0"/>
              <a:t>HEIW Education, Commissioning and Quality Committee</a:t>
            </a:r>
          </a:p>
          <a:p>
            <a:pPr lvl="1"/>
            <a:endParaRPr lang="en-GB" dirty="0"/>
          </a:p>
          <a:p>
            <a:pPr marL="201168" lvl="1" indent="0">
              <a:buFont typeface="Arial" panose="020B0604020202020204" pitchFamily="34" charset="0"/>
              <a:buNone/>
            </a:pPr>
            <a:r>
              <a:rPr lang="en-GB" dirty="0"/>
              <a:t>July / August: submission to Minister</a:t>
            </a:r>
          </a:p>
          <a:p>
            <a:pPr marL="201168" lvl="1" indent="0">
              <a:buFont typeface="Arial" panose="020B0604020202020204" pitchFamily="34" charset="0"/>
              <a:buNone/>
            </a:pPr>
            <a:endParaRPr lang="en-GB" dirty="0"/>
          </a:p>
          <a:p>
            <a:pPr marL="201168" lvl="1" indent="0">
              <a:buFont typeface="Arial" panose="020B0604020202020204" pitchFamily="34" charset="0"/>
              <a:buNone/>
            </a:pPr>
            <a:r>
              <a:rPr lang="en-GB" dirty="0"/>
              <a:t>September / October: Decision on investment in professional healthcare education for following year covering all healthcare professional staff</a:t>
            </a:r>
          </a:p>
          <a:p>
            <a:pPr marL="201168" lvl="1" indent="0">
              <a:buFont typeface="Arial" panose="020B0604020202020204" pitchFamily="34" charset="0"/>
              <a:buNone/>
            </a:pPr>
            <a:endParaRPr lang="en-GB" dirty="0"/>
          </a:p>
          <a:p>
            <a:pPr marL="201168" lvl="1" indent="0">
              <a:buFont typeface="Arial" panose="020B0604020202020204" pitchFamily="34" charset="0"/>
              <a:buNone/>
            </a:pPr>
            <a:endParaRPr lang="en-GB" dirty="0"/>
          </a:p>
          <a:p>
            <a:pPr marL="201168" lvl="1" indent="0">
              <a:buFont typeface="Arial" panose="020B0604020202020204" pitchFamily="34" charset="0"/>
              <a:buNone/>
            </a:pPr>
            <a:endParaRPr lang="en-GB" dirty="0"/>
          </a:p>
          <a:p>
            <a:pPr marL="201168" lvl="1" indent="0">
              <a:buFont typeface="Arial" panose="020B0604020202020204" pitchFamily="34" charset="0"/>
              <a:buNone/>
            </a:pPr>
            <a:endParaRPr lang="en-GB" dirty="0"/>
          </a:p>
        </p:txBody>
      </p:sp>
    </p:spTree>
    <p:extLst>
      <p:ext uri="{BB962C8B-B14F-4D97-AF65-F5344CB8AC3E}">
        <p14:creationId xmlns:p14="http://schemas.microsoft.com/office/powerpoint/2010/main" val="1795595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flipV="1">
            <a:off x="0" y="5658732"/>
            <a:ext cx="12192000" cy="18473"/>
          </a:xfrm>
          <a:prstGeom prst="line">
            <a:avLst/>
          </a:prstGeom>
          <a:ln w="28575">
            <a:solidFill>
              <a:srgbClr val="3A4972"/>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6474" y="5773374"/>
            <a:ext cx="3769623" cy="886044"/>
          </a:xfrm>
          <a:prstGeom prst="rect">
            <a:avLst/>
          </a:prstGeom>
        </p:spPr>
      </p:pic>
      <p:sp>
        <p:nvSpPr>
          <p:cNvPr id="7" name="TextBox 6"/>
          <p:cNvSpPr txBox="1"/>
          <p:nvPr/>
        </p:nvSpPr>
        <p:spPr>
          <a:xfrm>
            <a:off x="6591192" y="5858389"/>
            <a:ext cx="5526916" cy="1046440"/>
          </a:xfrm>
          <a:prstGeom prst="rect">
            <a:avLst/>
          </a:prstGeom>
          <a:noFill/>
        </p:spPr>
        <p:txBody>
          <a:bodyPr wrap="square" rtlCol="0">
            <a:spAutoFit/>
          </a:bodyPr>
          <a:lstStyle/>
          <a:p>
            <a:r>
              <a:rPr lang="en-GB" sz="2000" b="1" dirty="0">
                <a:solidFill>
                  <a:srgbClr val="3A4972"/>
                </a:solidFill>
                <a:latin typeface="Bradley Hand ITC" panose="03070402050302030203" pitchFamily="66" charset="0"/>
              </a:rPr>
              <a:t>Trawsnewid y gweithlu ar gyfer Cymru iachach</a:t>
            </a:r>
          </a:p>
          <a:p>
            <a:endParaRPr lang="en-GB" sz="400" b="1" dirty="0">
              <a:solidFill>
                <a:srgbClr val="C1A875"/>
              </a:solidFill>
              <a:latin typeface="Bradley Hand ITC" panose="03070402050302030203" pitchFamily="66" charset="0"/>
            </a:endParaRPr>
          </a:p>
          <a:p>
            <a:r>
              <a:rPr lang="en-GB" sz="2000" b="1" dirty="0">
                <a:solidFill>
                  <a:srgbClr val="C1A875"/>
                </a:solidFill>
                <a:latin typeface="Bradley Hand ITC" panose="03070402050302030203" pitchFamily="66" charset="0"/>
              </a:rPr>
              <a:t>Transforming the workforce for a healthier Wales</a:t>
            </a:r>
          </a:p>
          <a:p>
            <a:endParaRPr lang="en-GB" b="1" dirty="0">
              <a:latin typeface="Bradley Hand ITC" panose="03070402050302030203" pitchFamily="66" charset="0"/>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79670" y="5966074"/>
            <a:ext cx="573487" cy="573487"/>
          </a:xfrm>
          <a:prstGeom prst="rect">
            <a:avLst/>
          </a:prstGeom>
        </p:spPr>
      </p:pic>
      <p:sp>
        <p:nvSpPr>
          <p:cNvPr id="3" name="TextBox 2"/>
          <p:cNvSpPr txBox="1"/>
          <p:nvPr/>
        </p:nvSpPr>
        <p:spPr>
          <a:xfrm>
            <a:off x="4679267" y="5903307"/>
            <a:ext cx="1838035" cy="646331"/>
          </a:xfrm>
          <a:prstGeom prst="rect">
            <a:avLst/>
          </a:prstGeom>
          <a:noFill/>
        </p:spPr>
        <p:txBody>
          <a:bodyPr wrap="square" rtlCol="0">
            <a:spAutoFit/>
          </a:bodyPr>
          <a:lstStyle/>
          <a:p>
            <a:r>
              <a:rPr lang="en-GB" dirty="0">
                <a:solidFill>
                  <a:srgbClr val="C1A875"/>
                </a:solidFill>
                <a:latin typeface="Verdana" panose="020B0604030504040204" pitchFamily="34" charset="0"/>
                <a:ea typeface="Verdana" panose="020B0604030504040204" pitchFamily="34" charset="0"/>
                <a:cs typeface="Verdana" panose="020B0604030504040204" pitchFamily="34" charset="0"/>
              </a:rPr>
              <a:t>@AaGIC_GIG</a:t>
            </a:r>
          </a:p>
          <a:p>
            <a:r>
              <a:rPr lang="en-GB" dirty="0">
                <a:solidFill>
                  <a:srgbClr val="3A4972"/>
                </a:solidFill>
                <a:latin typeface="Verdana" panose="020B0604030504040204" pitchFamily="34" charset="0"/>
                <a:ea typeface="Verdana" panose="020B0604030504040204" pitchFamily="34" charset="0"/>
                <a:cs typeface="Verdana" panose="020B0604030504040204" pitchFamily="34" charset="0"/>
              </a:rPr>
              <a:t>@HEIW_NHS</a:t>
            </a:r>
          </a:p>
        </p:txBody>
      </p:sp>
      <p:sp>
        <p:nvSpPr>
          <p:cNvPr id="11" name="Content Placeholder 2"/>
          <p:cNvSpPr>
            <a:spLocks noGrp="1"/>
          </p:cNvSpPr>
          <p:nvPr>
            <p:ph idx="1"/>
          </p:nvPr>
        </p:nvSpPr>
        <p:spPr>
          <a:xfrm>
            <a:off x="901969" y="996217"/>
            <a:ext cx="10310976" cy="4666713"/>
          </a:xfrm>
        </p:spPr>
        <p:txBody>
          <a:bodyPr>
            <a:normAutofit fontScale="62500" lnSpcReduction="20000"/>
          </a:bodyPr>
          <a:lstStyle/>
          <a:p>
            <a:pPr lvl="0">
              <a:buFont typeface="Wingdings" panose="05000000000000000000" pitchFamily="2" charset="2"/>
              <a:buChar char="Ø"/>
            </a:pPr>
            <a:r>
              <a:rPr lang="en-GB" b="1" dirty="0"/>
              <a:t>Medical</a:t>
            </a:r>
            <a:r>
              <a:rPr lang="en-GB" dirty="0"/>
              <a:t> - varies across HBs and Trusts and Consultant/training/ SAS grades but includes: Psychiatry, GPs, Radiologists, Emergency Medicine, Oncologists, Trauma &amp;  Orthopaedics, General Surgery, O&amp;G, Diabetes, Pathology specialties including Histopathology and Microbiology &amp; Infectious Diseases, Care of the Elderly, Anaesthetics and ICM, Neurology, Paediatrics, Urology, Geneticist, Sexual Health, ENT, Gastroenterology, Rheumatology, Ophthalmology, Dental </a:t>
            </a:r>
          </a:p>
          <a:p>
            <a:pPr>
              <a:buFont typeface="Wingdings" panose="05000000000000000000" pitchFamily="2" charset="2"/>
              <a:buChar char="Ø"/>
            </a:pPr>
            <a:r>
              <a:rPr lang="en-GB" b="1" dirty="0"/>
              <a:t>Nursing</a:t>
            </a:r>
            <a:r>
              <a:rPr lang="en-GB" dirty="0"/>
              <a:t> – across the board including adult, child health, mental health (including CAMHS), practice nursing</a:t>
            </a:r>
            <a:endParaRPr lang="en-GB" dirty="0">
              <a:solidFill>
                <a:schemeClr val="tx1"/>
              </a:solidFill>
            </a:endParaRPr>
          </a:p>
          <a:p>
            <a:pPr>
              <a:buFont typeface="Wingdings" panose="05000000000000000000" pitchFamily="2" charset="2"/>
              <a:buChar char="Ø"/>
            </a:pPr>
            <a:r>
              <a:rPr lang="en-GB" b="1" dirty="0"/>
              <a:t>AHPs</a:t>
            </a:r>
            <a:r>
              <a:rPr lang="en-GB" dirty="0"/>
              <a:t> – in a number of plans – including physiotherapy (including entry grade), SALT, OT, </a:t>
            </a:r>
            <a:r>
              <a:rPr lang="en-GB" dirty="0">
                <a:solidFill>
                  <a:schemeClr val="tx1"/>
                </a:solidFill>
              </a:rPr>
              <a:t>ODP</a:t>
            </a:r>
            <a:r>
              <a:rPr lang="en-GB" dirty="0"/>
              <a:t>, </a:t>
            </a:r>
            <a:r>
              <a:rPr lang="en-GB" dirty="0">
                <a:solidFill>
                  <a:schemeClr val="tx1"/>
                </a:solidFill>
              </a:rPr>
              <a:t>Dietetics, Orthoptists, Clinical Psychologists</a:t>
            </a:r>
          </a:p>
          <a:p>
            <a:pPr>
              <a:buFont typeface="Wingdings" panose="05000000000000000000" pitchFamily="2" charset="2"/>
              <a:buChar char="Ø"/>
            </a:pPr>
            <a:r>
              <a:rPr lang="en-GB" b="1" dirty="0"/>
              <a:t>Health Care Science - </a:t>
            </a:r>
            <a:r>
              <a:rPr lang="en-GB" dirty="0"/>
              <a:t>Radiographers, Sonographers, Cardiac Physiologists, Rehab Engineers, Nuclear medicine practitioner, </a:t>
            </a:r>
          </a:p>
          <a:p>
            <a:pPr>
              <a:buFont typeface="Wingdings" panose="05000000000000000000" pitchFamily="2" charset="2"/>
              <a:buChar char="Ø"/>
            </a:pPr>
            <a:r>
              <a:rPr lang="en-GB" b="1" dirty="0"/>
              <a:t>Pharmacy</a:t>
            </a:r>
            <a:r>
              <a:rPr lang="en-GB" dirty="0"/>
              <a:t> – less recruitment difficulties reported in this year’s plans</a:t>
            </a:r>
            <a:endParaRPr lang="en-GB" dirty="0">
              <a:highlight>
                <a:srgbClr val="FFFF00"/>
              </a:highlight>
            </a:endParaRPr>
          </a:p>
          <a:p>
            <a:pPr>
              <a:buFont typeface="Wingdings" panose="05000000000000000000" pitchFamily="2" charset="2"/>
              <a:buChar char="Ø"/>
            </a:pPr>
            <a:r>
              <a:rPr lang="en-GB" b="1" dirty="0"/>
              <a:t>Not in all plans but in a number of plans</a:t>
            </a:r>
            <a:r>
              <a:rPr lang="en-GB" dirty="0"/>
              <a:t>: CBT and other psychological therapists including in primary care and CAMHS, all staffing groups across mental health services, IT technicians and Information Analysts, Estates staff, a</a:t>
            </a:r>
            <a:r>
              <a:rPr lang="en-GB" dirty="0">
                <a:solidFill>
                  <a:schemeClr val="tx1"/>
                </a:solidFill>
              </a:rPr>
              <a:t>nd </a:t>
            </a:r>
            <a:r>
              <a:rPr lang="en-GB" dirty="0"/>
              <a:t>experienced senior and executive level managers.  PHW had recruitment difficulties across microbiology staffing.</a:t>
            </a:r>
          </a:p>
          <a:p>
            <a:pPr marL="0" indent="0">
              <a:buNone/>
            </a:pPr>
            <a:endParaRPr lang="en-GB" b="1" dirty="0">
              <a:solidFill>
                <a:srgbClr val="FF0000"/>
              </a:solidFill>
            </a:endParaRPr>
          </a:p>
          <a:p>
            <a:pPr marL="0" indent="0" algn="ctr">
              <a:buNone/>
            </a:pPr>
            <a:r>
              <a:rPr lang="en-GB" b="1" dirty="0">
                <a:solidFill>
                  <a:srgbClr val="FF0000"/>
                </a:solidFill>
              </a:rPr>
              <a:t>Actions taken over past years will start to address some of these challenges e.g. increase in radiologist training numbers</a:t>
            </a:r>
          </a:p>
          <a:p>
            <a:pPr marL="0" indent="0">
              <a:buNone/>
            </a:pPr>
            <a:endParaRPr lang="en-GB" dirty="0"/>
          </a:p>
        </p:txBody>
      </p:sp>
      <p:sp>
        <p:nvSpPr>
          <p:cNvPr id="12" name="Title 1"/>
          <p:cNvSpPr>
            <a:spLocks noGrp="1"/>
          </p:cNvSpPr>
          <p:nvPr>
            <p:ph type="title"/>
          </p:nvPr>
        </p:nvSpPr>
        <p:spPr>
          <a:xfrm>
            <a:off x="838200" y="52388"/>
            <a:ext cx="10515600" cy="881062"/>
          </a:xfrm>
          <a:solidFill>
            <a:schemeClr val="accent1">
              <a:lumMod val="40000"/>
              <a:lumOff val="60000"/>
            </a:schemeClr>
          </a:solidFill>
        </p:spPr>
        <p:txBody>
          <a:bodyPr>
            <a:normAutofit fontScale="90000"/>
          </a:bodyPr>
          <a:lstStyle/>
          <a:p>
            <a:pPr algn="ctr"/>
            <a:r>
              <a:rPr lang="en-GB" b="1" dirty="0"/>
              <a:t>Current Recruitment Challenges identified in IMTP’s</a:t>
            </a:r>
          </a:p>
        </p:txBody>
      </p:sp>
      <p:cxnSp>
        <p:nvCxnSpPr>
          <p:cNvPr id="13" name="Straight Connector 12"/>
          <p:cNvCxnSpPr/>
          <p:nvPr/>
        </p:nvCxnSpPr>
        <p:spPr>
          <a:xfrm>
            <a:off x="988291" y="804141"/>
            <a:ext cx="10030691"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737084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flipV="1">
            <a:off x="0" y="5723517"/>
            <a:ext cx="12192000" cy="18473"/>
          </a:xfrm>
          <a:prstGeom prst="line">
            <a:avLst/>
          </a:prstGeom>
          <a:ln w="28575">
            <a:solidFill>
              <a:srgbClr val="3A4972"/>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6474" y="5773374"/>
            <a:ext cx="3769623" cy="886044"/>
          </a:xfrm>
          <a:prstGeom prst="rect">
            <a:avLst/>
          </a:prstGeom>
        </p:spPr>
      </p:pic>
      <p:sp>
        <p:nvSpPr>
          <p:cNvPr id="7" name="TextBox 6"/>
          <p:cNvSpPr txBox="1"/>
          <p:nvPr/>
        </p:nvSpPr>
        <p:spPr>
          <a:xfrm>
            <a:off x="6591192" y="5858389"/>
            <a:ext cx="5526916" cy="1046440"/>
          </a:xfrm>
          <a:prstGeom prst="rect">
            <a:avLst/>
          </a:prstGeom>
          <a:noFill/>
        </p:spPr>
        <p:txBody>
          <a:bodyPr wrap="square" rtlCol="0">
            <a:spAutoFit/>
          </a:bodyPr>
          <a:lstStyle/>
          <a:p>
            <a:r>
              <a:rPr lang="en-GB" sz="2000" b="1" dirty="0">
                <a:solidFill>
                  <a:srgbClr val="3A4972"/>
                </a:solidFill>
                <a:latin typeface="Bradley Hand ITC" panose="03070402050302030203" pitchFamily="66" charset="0"/>
              </a:rPr>
              <a:t>Trawsnewid y gweithlu ar gyfer Cymru iachach</a:t>
            </a:r>
          </a:p>
          <a:p>
            <a:endParaRPr lang="en-GB" sz="400" b="1" dirty="0">
              <a:solidFill>
                <a:srgbClr val="C1A875"/>
              </a:solidFill>
              <a:latin typeface="Bradley Hand ITC" panose="03070402050302030203" pitchFamily="66" charset="0"/>
            </a:endParaRPr>
          </a:p>
          <a:p>
            <a:r>
              <a:rPr lang="en-GB" sz="2000" b="1" dirty="0">
                <a:solidFill>
                  <a:srgbClr val="C1A875"/>
                </a:solidFill>
                <a:latin typeface="Bradley Hand ITC" panose="03070402050302030203" pitchFamily="66" charset="0"/>
              </a:rPr>
              <a:t>Transforming the workforce for a healthier Wales</a:t>
            </a:r>
          </a:p>
          <a:p>
            <a:endParaRPr lang="en-GB" b="1" dirty="0">
              <a:latin typeface="Bradley Hand ITC" panose="03070402050302030203" pitchFamily="66" charset="0"/>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79670" y="5966074"/>
            <a:ext cx="573487" cy="573487"/>
          </a:xfrm>
          <a:prstGeom prst="rect">
            <a:avLst/>
          </a:prstGeom>
        </p:spPr>
      </p:pic>
      <p:sp>
        <p:nvSpPr>
          <p:cNvPr id="3" name="TextBox 2"/>
          <p:cNvSpPr txBox="1"/>
          <p:nvPr/>
        </p:nvSpPr>
        <p:spPr>
          <a:xfrm>
            <a:off x="4679267" y="5903307"/>
            <a:ext cx="1838035" cy="646331"/>
          </a:xfrm>
          <a:prstGeom prst="rect">
            <a:avLst/>
          </a:prstGeom>
          <a:noFill/>
        </p:spPr>
        <p:txBody>
          <a:bodyPr wrap="square" rtlCol="0">
            <a:spAutoFit/>
          </a:bodyPr>
          <a:lstStyle/>
          <a:p>
            <a:r>
              <a:rPr lang="en-GB" dirty="0">
                <a:solidFill>
                  <a:srgbClr val="C1A875"/>
                </a:solidFill>
                <a:latin typeface="Verdana" panose="020B0604030504040204" pitchFamily="34" charset="0"/>
                <a:ea typeface="Verdana" panose="020B0604030504040204" pitchFamily="34" charset="0"/>
                <a:cs typeface="Verdana" panose="020B0604030504040204" pitchFamily="34" charset="0"/>
              </a:rPr>
              <a:t>@AaGIC_GIG</a:t>
            </a:r>
          </a:p>
          <a:p>
            <a:r>
              <a:rPr lang="en-GB" dirty="0">
                <a:solidFill>
                  <a:srgbClr val="3A4972"/>
                </a:solidFill>
                <a:latin typeface="Verdana" panose="020B0604030504040204" pitchFamily="34" charset="0"/>
                <a:ea typeface="Verdana" panose="020B0604030504040204" pitchFamily="34" charset="0"/>
                <a:cs typeface="Verdana" panose="020B0604030504040204" pitchFamily="34" charset="0"/>
              </a:rPr>
              <a:t>@HEIW_NHS</a:t>
            </a:r>
          </a:p>
        </p:txBody>
      </p:sp>
      <p:sp>
        <p:nvSpPr>
          <p:cNvPr id="11" name="Title 1"/>
          <p:cNvSpPr>
            <a:spLocks noGrp="1"/>
          </p:cNvSpPr>
          <p:nvPr>
            <p:ph type="title"/>
          </p:nvPr>
        </p:nvSpPr>
        <p:spPr>
          <a:xfrm>
            <a:off x="655782" y="198582"/>
            <a:ext cx="10515600" cy="1131292"/>
          </a:xfrm>
          <a:solidFill>
            <a:schemeClr val="accent1">
              <a:lumMod val="40000"/>
              <a:lumOff val="60000"/>
            </a:schemeClr>
          </a:solidFill>
        </p:spPr>
        <p:txBody>
          <a:bodyPr>
            <a:normAutofit fontScale="90000"/>
          </a:bodyPr>
          <a:lstStyle/>
          <a:p>
            <a:pPr algn="ctr"/>
            <a:r>
              <a:rPr lang="en-GB" sz="4000" b="1" dirty="0"/>
              <a:t>Overall Workforce growth - FTE Profile of the NHS Wales workforce 2000 – 2019</a:t>
            </a:r>
            <a:endParaRPr lang="en-GB" sz="2000" dirty="0">
              <a:solidFill>
                <a:srgbClr val="FF0000"/>
              </a:solidFill>
            </a:endParaRPr>
          </a:p>
        </p:txBody>
      </p:sp>
      <p:cxnSp>
        <p:nvCxnSpPr>
          <p:cNvPr id="12" name="Straight Connector 11"/>
          <p:cNvCxnSpPr/>
          <p:nvPr/>
        </p:nvCxnSpPr>
        <p:spPr>
          <a:xfrm>
            <a:off x="766618" y="1329874"/>
            <a:ext cx="10658764" cy="0"/>
          </a:xfrm>
          <a:prstGeom prst="line">
            <a:avLst/>
          </a:prstGeom>
        </p:spPr>
        <p:style>
          <a:lnRef idx="1">
            <a:schemeClr val="accent1"/>
          </a:lnRef>
          <a:fillRef idx="0">
            <a:schemeClr val="accent1"/>
          </a:fillRef>
          <a:effectRef idx="0">
            <a:schemeClr val="accent1"/>
          </a:effectRef>
          <a:fontRef idx="minor">
            <a:schemeClr val="tx1"/>
          </a:fontRef>
        </p:style>
      </p:cxnSp>
      <p:pic>
        <p:nvPicPr>
          <p:cNvPr id="14" name="Picture 13">
            <a:extLst>
              <a:ext uri="{FF2B5EF4-FFF2-40B4-BE49-F238E27FC236}">
                <a16:creationId xmlns:a16="http://schemas.microsoft.com/office/drawing/2014/main" id="{2EBEB955-D5A7-4312-8F8C-60279591770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766618" y="1491190"/>
            <a:ext cx="10223274" cy="4070999"/>
          </a:xfrm>
          <a:prstGeom prst="rect">
            <a:avLst/>
          </a:prstGeom>
          <a:noFill/>
        </p:spPr>
      </p:pic>
    </p:spTree>
    <p:extLst>
      <p:ext uri="{BB962C8B-B14F-4D97-AF65-F5344CB8AC3E}">
        <p14:creationId xmlns:p14="http://schemas.microsoft.com/office/powerpoint/2010/main" val="22875142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flipV="1">
            <a:off x="0" y="5495636"/>
            <a:ext cx="12192000" cy="18473"/>
          </a:xfrm>
          <a:prstGeom prst="line">
            <a:avLst/>
          </a:prstGeom>
          <a:ln w="28575">
            <a:solidFill>
              <a:srgbClr val="3A4972"/>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6474" y="5773374"/>
            <a:ext cx="3769623" cy="886044"/>
          </a:xfrm>
          <a:prstGeom prst="rect">
            <a:avLst/>
          </a:prstGeom>
        </p:spPr>
      </p:pic>
      <p:sp>
        <p:nvSpPr>
          <p:cNvPr id="7" name="TextBox 6"/>
          <p:cNvSpPr txBox="1"/>
          <p:nvPr/>
        </p:nvSpPr>
        <p:spPr>
          <a:xfrm>
            <a:off x="6591192" y="5858389"/>
            <a:ext cx="5526916" cy="1046440"/>
          </a:xfrm>
          <a:prstGeom prst="rect">
            <a:avLst/>
          </a:prstGeom>
          <a:noFill/>
        </p:spPr>
        <p:txBody>
          <a:bodyPr wrap="square" rtlCol="0">
            <a:spAutoFit/>
          </a:bodyPr>
          <a:lstStyle/>
          <a:p>
            <a:r>
              <a:rPr lang="en-GB" sz="2000" b="1" dirty="0">
                <a:solidFill>
                  <a:srgbClr val="3A4972"/>
                </a:solidFill>
                <a:latin typeface="Bradley Hand ITC" panose="03070402050302030203" pitchFamily="66" charset="0"/>
              </a:rPr>
              <a:t>Trawsnewid y gweithlu ar gyfer Cymru iachach</a:t>
            </a:r>
          </a:p>
          <a:p>
            <a:endParaRPr lang="en-GB" sz="400" b="1" dirty="0">
              <a:solidFill>
                <a:srgbClr val="C1A875"/>
              </a:solidFill>
              <a:latin typeface="Bradley Hand ITC" panose="03070402050302030203" pitchFamily="66" charset="0"/>
            </a:endParaRPr>
          </a:p>
          <a:p>
            <a:r>
              <a:rPr lang="en-GB" sz="2000" b="1" dirty="0">
                <a:solidFill>
                  <a:srgbClr val="C1A875"/>
                </a:solidFill>
                <a:latin typeface="Bradley Hand ITC" panose="03070402050302030203" pitchFamily="66" charset="0"/>
              </a:rPr>
              <a:t>Transforming the workforce for a healthier Wales</a:t>
            </a:r>
          </a:p>
          <a:p>
            <a:endParaRPr lang="en-GB" b="1" dirty="0">
              <a:latin typeface="Bradley Hand ITC" panose="03070402050302030203" pitchFamily="66" charset="0"/>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79670" y="5966074"/>
            <a:ext cx="573487" cy="573487"/>
          </a:xfrm>
          <a:prstGeom prst="rect">
            <a:avLst/>
          </a:prstGeom>
        </p:spPr>
      </p:pic>
      <p:sp>
        <p:nvSpPr>
          <p:cNvPr id="3" name="TextBox 2"/>
          <p:cNvSpPr txBox="1"/>
          <p:nvPr/>
        </p:nvSpPr>
        <p:spPr>
          <a:xfrm>
            <a:off x="4679267" y="5903307"/>
            <a:ext cx="1838035" cy="646331"/>
          </a:xfrm>
          <a:prstGeom prst="rect">
            <a:avLst/>
          </a:prstGeom>
          <a:noFill/>
        </p:spPr>
        <p:txBody>
          <a:bodyPr wrap="square" rtlCol="0">
            <a:spAutoFit/>
          </a:bodyPr>
          <a:lstStyle/>
          <a:p>
            <a:r>
              <a:rPr lang="en-GB" dirty="0">
                <a:solidFill>
                  <a:srgbClr val="C1A875"/>
                </a:solidFill>
                <a:latin typeface="Verdana" panose="020B0604030504040204" pitchFamily="34" charset="0"/>
                <a:ea typeface="Verdana" panose="020B0604030504040204" pitchFamily="34" charset="0"/>
                <a:cs typeface="Verdana" panose="020B0604030504040204" pitchFamily="34" charset="0"/>
              </a:rPr>
              <a:t>@AaGIC_GIG</a:t>
            </a:r>
          </a:p>
          <a:p>
            <a:r>
              <a:rPr lang="en-GB" dirty="0">
                <a:solidFill>
                  <a:srgbClr val="3A4972"/>
                </a:solidFill>
                <a:latin typeface="Verdana" panose="020B0604030504040204" pitchFamily="34" charset="0"/>
                <a:ea typeface="Verdana" panose="020B0604030504040204" pitchFamily="34" charset="0"/>
                <a:cs typeface="Verdana" panose="020B0604030504040204" pitchFamily="34" charset="0"/>
              </a:rPr>
              <a:t>@HEIW_NHS</a:t>
            </a:r>
          </a:p>
        </p:txBody>
      </p:sp>
      <p:sp>
        <p:nvSpPr>
          <p:cNvPr id="8" name="Title 7"/>
          <p:cNvSpPr>
            <a:spLocks noGrp="1"/>
          </p:cNvSpPr>
          <p:nvPr>
            <p:ph type="title"/>
          </p:nvPr>
        </p:nvSpPr>
        <p:spPr>
          <a:xfrm>
            <a:off x="838200" y="1343891"/>
            <a:ext cx="10515600" cy="1325563"/>
          </a:xfrm>
          <a:solidFill>
            <a:schemeClr val="accent1">
              <a:lumMod val="40000"/>
              <a:lumOff val="60000"/>
            </a:schemeClr>
          </a:solidFill>
        </p:spPr>
        <p:txBody>
          <a:bodyPr/>
          <a:lstStyle/>
          <a:p>
            <a:pPr algn="ctr"/>
            <a:r>
              <a:rPr lang="en-GB" b="1" dirty="0"/>
              <a:t>HEIW RECOMMENDATIONS FOR 2021/22 ACADEMIC/TRAINING YEAR</a:t>
            </a:r>
          </a:p>
        </p:txBody>
      </p:sp>
    </p:spTree>
    <p:extLst>
      <p:ext uri="{BB962C8B-B14F-4D97-AF65-F5344CB8AC3E}">
        <p14:creationId xmlns:p14="http://schemas.microsoft.com/office/powerpoint/2010/main" val="4190988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7db4faf7-2807-4e8a-811a-59763a4187fa">
      <UserInfo>
        <DisplayName>Margaret Allan (HEIW)</DisplayName>
        <AccountId>236</AccountId>
        <AccountType/>
      </UserInfo>
      <UserInfo>
        <DisplayName>Clem Price (HEIW)</DisplayName>
        <AccountId>469</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F46D017E15BC7499830A1F5EE59B0C6" ma:contentTypeVersion="10" ma:contentTypeDescription="Create a new document." ma:contentTypeScope="" ma:versionID="c7e699a046a1f51d64815a84b928f560">
  <xsd:schema xmlns:xsd="http://www.w3.org/2001/XMLSchema" xmlns:xs="http://www.w3.org/2001/XMLSchema" xmlns:p="http://schemas.microsoft.com/office/2006/metadata/properties" xmlns:ns3="8ef186d5-7cdc-4da1-b2ba-558204824cd5" xmlns:ns4="7db4faf7-2807-4e8a-811a-59763a4187fa" targetNamespace="http://schemas.microsoft.com/office/2006/metadata/properties" ma:root="true" ma:fieldsID="c65689c45310009aa4b5319af2e4529f" ns3:_="" ns4:_="">
    <xsd:import namespace="8ef186d5-7cdc-4da1-b2ba-558204824cd5"/>
    <xsd:import namespace="7db4faf7-2807-4e8a-811a-59763a4187f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ef186d5-7cdc-4da1-b2ba-558204824cd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db4faf7-2807-4e8a-811a-59763a4187fa"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SharingHintHash" ma:index="15"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53FC19D-EA4B-4695-9F7D-A93FB3E7C2A5}">
  <ds:schemaRefs>
    <ds:schemaRef ds:uri="http://purl.org/dc/dcmitype/"/>
    <ds:schemaRef ds:uri="http://schemas.microsoft.com/office/infopath/2007/PartnerControls"/>
    <ds:schemaRef ds:uri="http://purl.org/dc/elements/1.1/"/>
    <ds:schemaRef ds:uri="http://schemas.microsoft.com/office/2006/metadata/properties"/>
    <ds:schemaRef ds:uri="7db4faf7-2807-4e8a-811a-59763a4187fa"/>
    <ds:schemaRef ds:uri="8ef186d5-7cdc-4da1-b2ba-558204824cd5"/>
    <ds:schemaRef ds:uri="http://schemas.microsoft.com/office/2006/documentManagement/types"/>
    <ds:schemaRef ds:uri="http://schemas.openxmlformats.org/package/2006/metadata/core-properties"/>
    <ds:schemaRef ds:uri="http://www.w3.org/XML/1998/namespace"/>
    <ds:schemaRef ds:uri="http://purl.org/dc/terms/"/>
  </ds:schemaRefs>
</ds:datastoreItem>
</file>

<file path=customXml/itemProps2.xml><?xml version="1.0" encoding="utf-8"?>
<ds:datastoreItem xmlns:ds="http://schemas.openxmlformats.org/officeDocument/2006/customXml" ds:itemID="{20140AC0-2249-47CD-8A94-B4E0142048C6}">
  <ds:schemaRefs>
    <ds:schemaRef ds:uri="http://schemas.microsoft.com/sharepoint/v3/contenttype/forms"/>
  </ds:schemaRefs>
</ds:datastoreItem>
</file>

<file path=customXml/itemProps3.xml><?xml version="1.0" encoding="utf-8"?>
<ds:datastoreItem xmlns:ds="http://schemas.openxmlformats.org/officeDocument/2006/customXml" ds:itemID="{7370CCAC-B768-47F5-9C32-2455A47767D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ef186d5-7cdc-4da1-b2ba-558204824cd5"/>
    <ds:schemaRef ds:uri="7db4faf7-2807-4e8a-811a-59763a4187f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18567</TotalTime>
  <Words>1962</Words>
  <Application>Microsoft Office PowerPoint</Application>
  <PresentationFormat>Widescreen</PresentationFormat>
  <Paragraphs>324</Paragraphs>
  <Slides>24</Slides>
  <Notes>0</Notes>
  <HiddenSlides>1</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Arial</vt:lpstr>
      <vt:lpstr>Bradley Hand ITC</vt:lpstr>
      <vt:lpstr>Calibri</vt:lpstr>
      <vt:lpstr>Calibri Light</vt:lpstr>
      <vt:lpstr>Times New Roman</vt:lpstr>
      <vt:lpstr>Verdana</vt:lpstr>
      <vt:lpstr>Wingdings</vt:lpstr>
      <vt:lpstr>Office Theme</vt:lpstr>
      <vt:lpstr>PowerPoint Presentation</vt:lpstr>
      <vt:lpstr>Context</vt:lpstr>
      <vt:lpstr>Context</vt:lpstr>
      <vt:lpstr>Health and social care workforce – Priorities for the next government     The Health Foundation (2019)</vt:lpstr>
      <vt:lpstr>Approach for 2021/22</vt:lpstr>
      <vt:lpstr>Current Annual Cycle  </vt:lpstr>
      <vt:lpstr>Current Recruitment Challenges identified in IMTP’s</vt:lpstr>
      <vt:lpstr>Overall Workforce growth - FTE Profile of the NHS Wales workforce 2000 – 2019</vt:lpstr>
      <vt:lpstr>HEIW RECOMMENDATIONS FOR 2021/22 ACADEMIC/TRAINING YEAR</vt:lpstr>
      <vt:lpstr>Medical Workforce</vt:lpstr>
      <vt:lpstr>Medical Workforce</vt:lpstr>
      <vt:lpstr>More GPs</vt:lpstr>
      <vt:lpstr>Pharmacy</vt:lpstr>
      <vt:lpstr>Workforce modelling for wider  health professional workforce</vt:lpstr>
      <vt:lpstr>What the modelling tells us  </vt:lpstr>
      <vt:lpstr> *The estimates for 2024 are based on retaining 96% of graduates coming into the   Workforce from September 2020 due to the tie-in </vt:lpstr>
      <vt:lpstr>Adult Nursing Commissions 2014 - 2020</vt:lpstr>
      <vt:lpstr>Pre-Reg Nursing and Midwifery Commissions 2014 - 2020</vt:lpstr>
      <vt:lpstr>AHP Commissions 2014-2020</vt:lpstr>
      <vt:lpstr>Recommendations </vt:lpstr>
      <vt:lpstr>PowerPoint Presentation</vt:lpstr>
      <vt:lpstr>PowerPoint Presentation</vt:lpstr>
      <vt:lpstr>Key messages</vt:lpstr>
      <vt:lpstr>PowerPoint Presentation</vt:lpstr>
    </vt:vector>
  </TitlesOfParts>
  <Company>NHS Wales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Angharad Price (HEIW)</dc:creator>
  <cp:lastModifiedBy>Stephen Griffiths (HEIW)</cp:lastModifiedBy>
  <cp:revision>111</cp:revision>
  <dcterms:created xsi:type="dcterms:W3CDTF">2018-08-01T08:14:26Z</dcterms:created>
  <dcterms:modified xsi:type="dcterms:W3CDTF">2020-05-13T14:16:20Z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0x0101006F46D017E15BC7499830A1F5EE59B0C6</vt:lpwstr>
  </property>
</Properties>
</file>